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69" r:id="rId3"/>
    <p:sldId id="1320" r:id="rId5"/>
    <p:sldId id="1322" r:id="rId6"/>
    <p:sldId id="1323" r:id="rId7"/>
    <p:sldId id="1356" r:id="rId8"/>
    <p:sldId id="1391" r:id="rId9"/>
    <p:sldId id="1324" r:id="rId10"/>
    <p:sldId id="1377" r:id="rId11"/>
    <p:sldId id="1326" r:id="rId12"/>
    <p:sldId id="1386" r:id="rId13"/>
    <p:sldId id="1346" r:id="rId14"/>
    <p:sldId id="1357" r:id="rId15"/>
    <p:sldId id="1384" r:id="rId16"/>
    <p:sldId id="296" r:id="rId17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hiskeyLu" initials="WL" lastIdx="0" clrIdx="0"/>
  <p:cmAuthor id="1" name="Frank J" initials="F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35"/>
    <a:srgbClr val="0D0D0D"/>
    <a:srgbClr val="595959"/>
    <a:srgbClr val="05BFF9"/>
    <a:srgbClr val="6EB92B"/>
    <a:srgbClr val="3D4347"/>
    <a:srgbClr val="33A7B5"/>
    <a:srgbClr val="5165A4"/>
    <a:srgbClr val="00A0F0"/>
    <a:srgbClr val="603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3826" autoAdjust="0"/>
  </p:normalViewPr>
  <p:slideViewPr>
    <p:cSldViewPr snapToGrid="0" showGuides="1">
      <p:cViewPr varScale="1">
        <p:scale>
          <a:sx n="89" d="100"/>
          <a:sy n="89" d="100"/>
        </p:scale>
        <p:origin x="460" y="52"/>
      </p:cViewPr>
      <p:guideLst>
        <p:guide orient="horz" pos="16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80" y="-84"/>
      </p:cViewPr>
      <p:guideLst>
        <p:guide orient="horz" pos="288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3CCD2F7-DB13-46AC-AA3E-A711D9FC1BE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B8E3484-DD6E-4B4C-BA0E-F0B30BADB6C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Welcome everyone, and thank you all for joining us today.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E3484-DD6E-4B4C-BA0E-F0B30BADB6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That’s all about </a:t>
            </a:r>
            <a:r>
              <a:rPr lang="en-US" altLang="zh-CN" dirty="0" err="1"/>
              <a:t>Growatt</a:t>
            </a:r>
            <a:r>
              <a:rPr lang="en-US" altLang="zh-CN" dirty="0"/>
              <a:t>. Thanks again for your listening. To learn more about </a:t>
            </a:r>
            <a:r>
              <a:rPr lang="en-US" altLang="zh-CN" dirty="0" err="1"/>
              <a:t>Growatt</a:t>
            </a:r>
            <a:r>
              <a:rPr lang="en-US" altLang="zh-CN" dirty="0"/>
              <a:t>, you can follow us on the social media.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E3484-DD6E-4B4C-BA0E-F0B30BADB6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Box25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9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40" name="HeadingBox25" descr="&lt;tags&gt;&lt;tag n=&quot;Format&quot; v=&quot;1&quot; /&gt;&lt;/tags&gt;" hidden="1"/>
          <p:cNvSpPr>
            <a:spLocks noGrp="1"/>
          </p:cNvSpPr>
          <p:nvPr>
            <p:ph type="body" sz="quarter" idx="50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41" name="ObjectBox24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1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42" name="HeadingBox24" descr="&lt;tags&gt;&lt;tag n=&quot;Format&quot; v=&quot;1&quot; /&gt;&lt;/tags&gt;" hidden="1"/>
          <p:cNvSpPr>
            <a:spLocks noGrp="1"/>
          </p:cNvSpPr>
          <p:nvPr>
            <p:ph type="body" sz="quarter" idx="52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43" name="ObjectBox23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3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44" name="HeadingBox23" descr="&lt;tags&gt;&lt;tag n=&quot;Format&quot; v=&quot;1&quot; /&gt;&lt;/tags&gt;" hidden="1"/>
          <p:cNvSpPr>
            <a:spLocks noGrp="1"/>
          </p:cNvSpPr>
          <p:nvPr>
            <p:ph type="body" sz="quarter" idx="54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45" name="ObjectBox22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5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46" name="HeadingBox22" descr="&lt;tags&gt;&lt;tag n=&quot;Format&quot; v=&quot;1&quot; /&gt;&lt;/tags&gt;" hidden="1"/>
          <p:cNvSpPr>
            <a:spLocks noGrp="1"/>
          </p:cNvSpPr>
          <p:nvPr>
            <p:ph type="body" sz="quarter" idx="56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47" name="ObjectBox21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7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48" name="HeadingBox21" descr="&lt;tags&gt;&lt;tag n=&quot;Format&quot; v=&quot;1&quot; /&gt;&lt;/tags&gt;" hidden="1"/>
          <p:cNvSpPr>
            <a:spLocks noGrp="1"/>
          </p:cNvSpPr>
          <p:nvPr>
            <p:ph type="body" sz="quarter" idx="58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49" name="ObjectBox20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59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50" name="HeadingBox20" descr="&lt;tags&gt;&lt;tag n=&quot;Format&quot; v=&quot;1&quot; /&gt;&lt;/tags&gt;" hidden="1"/>
          <p:cNvSpPr>
            <a:spLocks noGrp="1"/>
          </p:cNvSpPr>
          <p:nvPr>
            <p:ph type="body" sz="quarter" idx="60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51" name="ObjectBox19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61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52" name="HeadingBox19" descr="&lt;tags&gt;&lt;tag n=&quot;Format&quot; v=&quot;1&quot; /&gt;&lt;/tags&gt;" hidden="1"/>
          <p:cNvSpPr>
            <a:spLocks noGrp="1"/>
          </p:cNvSpPr>
          <p:nvPr>
            <p:ph type="body" sz="quarter" idx="62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53" name="ObjectBox18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63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54" name="HeadingBox18" descr="&lt;tags&gt;&lt;tag n=&quot;Format&quot; v=&quot;1&quot; /&gt;&lt;/tags&gt;" hidden="1"/>
          <p:cNvSpPr>
            <a:spLocks noGrp="1"/>
          </p:cNvSpPr>
          <p:nvPr>
            <p:ph type="body" sz="quarter" idx="64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55" name="ObjectBox17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65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56" name="HeadingBox17" descr="&lt;tags&gt;&lt;tag n=&quot;Format&quot; v=&quot;1&quot; /&gt;&lt;/tags&gt;" hidden="1"/>
          <p:cNvSpPr>
            <a:spLocks noGrp="1"/>
          </p:cNvSpPr>
          <p:nvPr>
            <p:ph type="body" sz="quarter" idx="66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6" name="ObjectBox16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39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7" name="HeadingBox16" descr="&lt;tags&gt;&lt;tag n=&quot;Format&quot; v=&quot;1&quot; /&gt;&lt;/tags&gt;" hidden="1"/>
          <p:cNvSpPr>
            <a:spLocks noGrp="1"/>
          </p:cNvSpPr>
          <p:nvPr>
            <p:ph type="body" sz="quarter" idx="40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8" name="ObjectBox15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1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0" name="HeadingBox15" descr="&lt;tags&gt;&lt;tag n=&quot;Format&quot; v=&quot;1&quot; /&gt;&lt;/tags&gt;" hidden="1"/>
          <p:cNvSpPr>
            <a:spLocks noGrp="1"/>
          </p:cNvSpPr>
          <p:nvPr>
            <p:ph type="body" sz="quarter" idx="42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11" name="ObjectBox14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3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2" name="HeadingBox14" descr="&lt;tags&gt;&lt;tag n=&quot;Format&quot; v=&quot;1&quot; /&gt;&lt;/tags&gt;" hidden="1"/>
          <p:cNvSpPr>
            <a:spLocks noGrp="1"/>
          </p:cNvSpPr>
          <p:nvPr>
            <p:ph type="body" sz="quarter" idx="44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13" name="ObjectBox13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5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4" name="HeadingBox13" descr="&lt;tags&gt;&lt;tag n=&quot;Format&quot; v=&quot;1&quot; /&gt;&lt;/tags&gt;" hidden="1"/>
          <p:cNvSpPr>
            <a:spLocks noGrp="1"/>
          </p:cNvSpPr>
          <p:nvPr>
            <p:ph type="body" sz="quarter" idx="46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15" name="ObjectBox12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33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6" name="HeadingBox12" descr="&lt;tags&gt;&lt;tag n=&quot;Format&quot; v=&quot;1&quot; /&gt;&lt;/tags&gt;" hidden="1"/>
          <p:cNvSpPr>
            <a:spLocks noGrp="1"/>
          </p:cNvSpPr>
          <p:nvPr>
            <p:ph type="body" sz="quarter" idx="34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17" name="ObjectBox11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35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8" name="HeadingBox11" descr="&lt;tags&gt;&lt;tag n=&quot;Format&quot; v=&quot;1&quot; /&gt;&lt;/tags&gt;" hidden="1"/>
          <p:cNvSpPr>
            <a:spLocks noGrp="1"/>
          </p:cNvSpPr>
          <p:nvPr>
            <p:ph type="body" sz="quarter" idx="36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19" name="ObjectBox10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37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20" name="HeadingBox10" descr="&lt;tags&gt;&lt;tag n=&quot;Format&quot; v=&quot;1&quot; /&gt;&lt;/tags&gt;" hidden="1"/>
          <p:cNvSpPr>
            <a:spLocks noGrp="1"/>
          </p:cNvSpPr>
          <p:nvPr>
            <p:ph type="body" sz="quarter" idx="38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21" name="ObjectBox9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9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22" name="HeadingBox9" descr="&lt;tags&gt;&lt;tag n=&quot;Format&quot; v=&quot;1&quot; /&gt;&lt;/tags&gt;" hidden="1"/>
          <p:cNvSpPr>
            <a:spLocks noGrp="1"/>
          </p:cNvSpPr>
          <p:nvPr>
            <p:ph type="body" sz="quarter" idx="32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23" name="ObjectBox8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4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24" name="HeadingBox8" descr="&lt;tags&gt;&lt;tag n=&quot;Format&quot; v=&quot;1&quot; /&gt;&lt;/tags&gt;" hidden="1"/>
          <p:cNvSpPr>
            <a:spLocks noGrp="1"/>
          </p:cNvSpPr>
          <p:nvPr>
            <p:ph type="body" sz="quarter" idx="23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25" name="ObjectBox7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18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26" name="HeadingBox7" descr="&lt;tags&gt;&lt;tag n=&quot;Format&quot; v=&quot;1&quot; /&gt;&lt;/tags&gt;" hidden="1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27" name="ObjectBox6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7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28" name="HeadingBox6" descr="&lt;tags&gt;&lt;tag n=&quot;Format&quot; v=&quot;1&quot; /&gt;&lt;/tags&gt;" hidden="1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29" name="ObjectBox5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1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0" name="HeadingBox5" descr="&lt;tags&gt;&lt;tag n=&quot;Format&quot; v=&quot;1&quot; /&gt;&lt;/tags&gt;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31" name="ObjectBox4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13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2" name="HeadingBox4" descr="&lt;tags&gt;&lt;tag n=&quot;Format&quot; v=&quot;1&quot; /&gt;&lt;/tags&gt;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33" name="ObjectBox3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8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4" name="HeadingBox3" descr="&lt;tags&gt;&lt;tag n=&quot;Format&quot; v=&quot;1&quot; /&gt;&lt;/tags&gt;" hidden="1"/>
          <p:cNvSpPr>
            <a:spLocks noGrp="1"/>
          </p:cNvSpPr>
          <p:nvPr>
            <p:ph type="body" sz="quarter" idx="30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35" name="ObjectBox2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22"/>
          </p:nvPr>
        </p:nvSpPr>
        <p:spPr>
          <a:xfrm>
            <a:off x="2286000" y="1285875"/>
            <a:ext cx="4572000" cy="2571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0000" rIns="0" bIns="0" numCol="1" rtlCol="0" anchor="t" anchorCtr="0" compatLnSpc="1">
            <a:noAutofit/>
          </a:bodyPr>
          <a:lstStyle>
            <a:lvl1pPr>
              <a:defRPr lang="en-US" sz="900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6" name="HeadingBox2" descr="&lt;tags&gt;&lt;tag n=&quot;Format&quot; v=&quot;1&quot; /&gt;&lt;/tags&gt;" hidden="1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37" name="ObjectBox1" descr="&lt;tags&gt;&lt;tag n=&quot;BulletInfo&quot; v=&quot;Standard&quot; /&gt;&lt;tag n=&quot;Format&quot; v=&quot;1&quot; /&gt;&lt;/tags&gt;" hidden="1"/>
          <p:cNvSpPr>
            <a:spLocks noGrp="1"/>
          </p:cNvSpPr>
          <p:nvPr>
            <p:ph sz="quarter" idx="47"/>
          </p:nvPr>
        </p:nvSpPr>
        <p:spPr>
          <a:xfrm>
            <a:off x="2286000" y="1285875"/>
            <a:ext cx="4572000" cy="2571750"/>
          </a:xfrm>
        </p:spPr>
        <p:txBody>
          <a:bodyPr vert="horz" lIns="0" tIns="90000" rIns="0" bIns="0" rtlCol="0">
            <a:noAutofit/>
          </a:bodyPr>
          <a:lstStyle>
            <a:lvl1pPr marL="0" indent="0" algn="l">
              <a:lnSpc>
                <a:spcPct val="95000"/>
              </a:lnSpc>
              <a:spcAft>
                <a:spcPct val="0"/>
              </a:spcAft>
              <a:defRPr lang="en-US" sz="900" b="1" i="0" u="none" dirty="0" smtClean="0">
                <a:latin typeface="+mn-lt"/>
              </a:defRPr>
            </a:lvl1pPr>
            <a:lvl2pPr>
              <a:defRPr lang="en-US" sz="900" dirty="0" smtClean="0">
                <a:latin typeface="+mn-lt"/>
              </a:defRPr>
            </a:lvl2pPr>
            <a:lvl3pPr marL="128905" indent="-128905">
              <a:buFont typeface="Wingdings" panose="05000000000000000000" pitchFamily="2" charset="2"/>
              <a:buChar char="§"/>
              <a:defRPr lang="en-US" sz="900" baseline="0" dirty="0" smtClean="0">
                <a:latin typeface="+mn-lt"/>
              </a:defRPr>
            </a:lvl3pPr>
            <a:lvl4pPr>
              <a:defRPr lang="en-US" sz="900" dirty="0" smtClean="0">
                <a:latin typeface="+mn-lt"/>
              </a:defRPr>
            </a:lvl4pPr>
            <a:lvl5pPr>
              <a:defRPr lang="en-GB" sz="900" dirty="0">
                <a:latin typeface="+mn-lt"/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Edit Master text styles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Second level</a:t>
            </a:r>
            <a:endParaRPr lang="en-US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/>
              <a:t>Third level</a:t>
            </a:r>
            <a:endParaRPr lang="en-US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/>
              <a:t>Fourth level</a:t>
            </a:r>
            <a:endParaRPr lang="en-US"/>
          </a:p>
          <a:p>
            <a:pPr lvl="4">
              <a:lnSpc>
                <a:spcPct val="100000"/>
              </a:lnSpc>
              <a:spcBef>
                <a:spcPts val="0"/>
              </a:spcBef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8" name="HeadingBox1" descr="&lt;tags&gt;&lt;tag n=&quot;Format&quot; v=&quot;1&quot; /&gt;&lt;/tags&gt;" hidden="1"/>
          <p:cNvSpPr>
            <a:spLocks noGrp="1"/>
          </p:cNvSpPr>
          <p:nvPr>
            <p:ph type="body" sz="quarter" idx="48" hasCustomPrompt="1"/>
          </p:nvPr>
        </p:nvSpPr>
        <p:spPr>
          <a:xfrm>
            <a:off x="2286000" y="1161225"/>
            <a:ext cx="4572000" cy="124650"/>
          </a:xfrm>
          <a:noFill/>
          <a:ln w="6350" algn="ctr">
            <a:noFill/>
            <a:miter lim="800000"/>
          </a:ln>
          <a:effectLst>
            <a:outerShdw dist="25400" dir="5400000" sx="99899" sy="99899" algn="ctr" rotWithShape="0">
              <a:schemeClr val="accent1"/>
            </a:outerShdw>
          </a:effectLst>
        </p:spPr>
        <p:txBody>
          <a:bodyPr vert="horz" wrap="square" lIns="0" tIns="0" rIns="0" bIns="0" rtlCol="0" anchor="b">
            <a:spAutoFit/>
          </a:bodyPr>
          <a:lstStyle>
            <a:lvl1pPr>
              <a:defRPr lang="en-GB" sz="90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 lvl="0" defTabSz="546735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Heading</a:t>
            </a:r>
            <a:endParaRPr lang="en-GB" dirty="0"/>
          </a:p>
        </p:txBody>
      </p:sp>
      <p:sp>
        <p:nvSpPr>
          <p:cNvPr id="9" name="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4900500"/>
            <a:ext cx="189658" cy="89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rtlCol="0" anchor="b" anchorCtr="0" compatLnSpc="1">
            <a:noAutofit/>
          </a:bodyPr>
          <a:lstStyle>
            <a:lvl1pPr>
              <a:defRPr lang="en-US" smtClean="0">
                <a:latin typeface="+mn-lt"/>
              </a:defRPr>
            </a:lvl1pPr>
          </a:lstStyle>
          <a:p>
            <a:pPr algn="r"/>
            <a:fld id="{3C5482B9-D11D-4067-B360-F1AA9B4F5826}" type="slidenum">
              <a:rPr lang="en-GB" smtClean="0"/>
            </a:fld>
            <a:endParaRPr lang="en-GB"/>
          </a:p>
        </p:txBody>
      </p:sp>
      <p:sp>
        <p:nvSpPr>
          <p:cNvPr id="5" name="MessageStatement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800" y="810880"/>
            <a:ext cx="8208000" cy="210058"/>
          </a:xfrm>
          <a:solidFill>
            <a:schemeClr val="bg1"/>
          </a:solidFill>
          <a:effectLst>
            <a:outerShdw dist="355600" dir="10800000" sx="96000" sy="96000" algn="r" rotWithShape="0">
              <a:schemeClr val="accent1"/>
            </a:outerShdw>
          </a:effectLst>
        </p:spPr>
        <p:txBody>
          <a:bodyPr vert="horz" wrap="square" lIns="72000" tIns="36576" rIns="0" bIns="27432" rtlCol="0" anchor="t" anchorCtr="0">
            <a:spAutoFit/>
          </a:bodyPr>
          <a:lstStyle>
            <a:lvl1pPr>
              <a:defRPr lang="en-US" sz="1050" noProof="0" dirty="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noProof="0" dirty="0"/>
              <a:t>Message statement</a:t>
            </a:r>
            <a:endParaRPr lang="en-US" noProof="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49263" y="142875"/>
            <a:ext cx="8236696" cy="285078"/>
          </a:xfrm>
        </p:spPr>
        <p:txBody>
          <a:bodyPr/>
          <a:lstStyle>
            <a:lvl1pPr>
              <a:defRPr sz="1950"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463B-207E-4863-9539-8C813426C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5FF9-2374-4657-A663-79C3066E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"/>
            <a:ext cx="9144000" cy="5140823"/>
          </a:xfrm>
          <a:prstGeom prst="rect">
            <a:avLst/>
          </a:prstGeom>
        </p:spPr>
      </p:pic>
      <p:pic>
        <p:nvPicPr>
          <p:cNvPr id="5122" name="Picture 2" descr="D:\Documents\WXWork\1688853794328439\Cache\Image\2020-09\3e2bf645-7cde-45ed-860f-e753aa81f138.jpg"/>
          <p:cNvPicPr>
            <a:picLocks noChangeAspect="1" noChangeArrowheads="1"/>
          </p:cNvPicPr>
          <p:nvPr/>
        </p:nvPicPr>
        <p:blipFill rotWithShape="1">
          <a:blip r:embed="rId2"/>
          <a:srcRect r="-4"/>
          <a:stretch>
            <a:fillRect/>
          </a:stretch>
        </p:blipFill>
        <p:spPr bwMode="auto">
          <a:xfrm>
            <a:off x="6063472" y="0"/>
            <a:ext cx="3080528" cy="38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207967" y="4211216"/>
            <a:ext cx="2936033" cy="69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276225" y="1341120"/>
            <a:ext cx="5676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地区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国家）铁三角汇报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8950" y="469232"/>
            <a:ext cx="5574522" cy="78456"/>
          </a:xfrm>
          <a:prstGeom prst="rect">
            <a:avLst/>
          </a:prstGeom>
          <a:solidFill>
            <a:srgbClr val="6EB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63916" y="469232"/>
            <a:ext cx="2591133" cy="7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597160" y="4466902"/>
            <a:ext cx="21739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SHENZHEN GROWATT NEW ENERGY CO.,LTD</a:t>
            </a:r>
            <a:endParaRPr lang="zh-CN" alt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4850" y="2467610"/>
            <a:ext cx="1958975" cy="1365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次周会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en-US" altLang="zh-CN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销售主负责人：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市场负责人：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客服负责人：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315" y="4298315"/>
            <a:ext cx="2070735" cy="349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 bwMode="auto">
          <a:xfrm>
            <a:off x="95337" y="642925"/>
            <a:ext cx="8953327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接连接符 6"/>
          <p:cNvCxnSpPr/>
          <p:nvPr/>
        </p:nvCxnSpPr>
        <p:spPr bwMode="auto">
          <a:xfrm>
            <a:off x="95337" y="642925"/>
            <a:ext cx="8953327" cy="0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圆角矩形 4"/>
          <p:cNvSpPr/>
          <p:nvPr/>
        </p:nvSpPr>
        <p:spPr>
          <a:xfrm>
            <a:off x="291407" y="2351485"/>
            <a:ext cx="2575847" cy="925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228" tIns="52228" rIns="52228" bIns="52228" numCol="1" spcCol="1270" anchor="ctr" anchorCtr="0">
            <a:noAutofit/>
          </a:bodyPr>
          <a:lstStyle/>
          <a:p>
            <a:pPr algn="ctr" defTabSz="609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370" b="1" dirty="0"/>
          </a:p>
        </p:txBody>
      </p:sp>
      <p:sp>
        <p:nvSpPr>
          <p:cNvPr id="2" name="矩形 1"/>
          <p:cNvSpPr/>
          <p:nvPr/>
        </p:nvSpPr>
        <p:spPr>
          <a:xfrm>
            <a:off x="3232150" y="200660"/>
            <a:ext cx="2470785" cy="39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960" dirty="0">
                <a:solidFill>
                  <a:schemeClr val="tx2"/>
                </a:solidFill>
                <a:latin typeface="微软雅黑" panose="020B0503020204020204" pitchFamily="34" charset="-122"/>
                <a:cs typeface="+mn-ea"/>
              </a:rPr>
              <a:t> </a:t>
            </a:r>
            <a:r>
              <a:rPr lang="zh-CN" altLang="en-US" sz="1960" dirty="0">
                <a:solidFill>
                  <a:schemeClr val="tx2"/>
                </a:solidFill>
                <a:latin typeface="微软雅黑" panose="020B0503020204020204" pitchFamily="34" charset="-122"/>
                <a:cs typeface="+mn-ea"/>
              </a:rPr>
              <a:t> </a:t>
            </a:r>
            <a:endParaRPr lang="zh-CN" altLang="en-US" sz="1960" dirty="0">
              <a:solidFill>
                <a:schemeClr val="tx2"/>
              </a:solidFill>
              <a:latin typeface="微软雅黑" panose="020B0503020204020204" pitchFamily="34" charset="-122"/>
              <a:cs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4940" y="642620"/>
          <a:ext cx="8893810" cy="3912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325"/>
                <a:gridCol w="1931670"/>
                <a:gridCol w="3009900"/>
                <a:gridCol w="906780"/>
                <a:gridCol w="1082040"/>
                <a:gridCol w="1395095"/>
              </a:tblGrid>
              <a:tr h="2184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序号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需求资源名称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所需资源解决问题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责任部门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需求完成时间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备注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</a:tr>
              <a:tr h="79184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</a:tr>
              <a:tr h="72072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</a:tr>
              <a:tr h="74168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ctr" fontAlgn="ctr"/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</a:tr>
              <a:tr h="76581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  <a:tc>
                  <a:txBody>
                    <a:bodyPr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31" marR="3431" marT="3431" marB="0" anchor="ctr"/>
                </a:tc>
              </a:tr>
            </a:tbl>
          </a:graphicData>
        </a:graphic>
      </p:graphicFrame>
      <p:pic>
        <p:nvPicPr>
          <p:cNvPr id="4" name="图片 3" descr="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4940" y="137160"/>
            <a:ext cx="1778000" cy="300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0465" y="102870"/>
            <a:ext cx="1507490" cy="255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1737284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2"/>
          <p:cNvSpPr txBox="1"/>
          <p:nvPr/>
        </p:nvSpPr>
        <p:spPr>
          <a:xfrm>
            <a:off x="1352697" y="2050411"/>
            <a:ext cx="1661160" cy="5302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3779912" y="2137300"/>
            <a:ext cx="3024505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下一步计划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准备动作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02392" y="1737284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" name="图片 1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0465" y="102870"/>
            <a:ext cx="1507490" cy="255270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 bwMode="auto">
          <a:xfrm>
            <a:off x="95337" y="642925"/>
            <a:ext cx="8953327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接连接符 6"/>
          <p:cNvCxnSpPr/>
          <p:nvPr/>
        </p:nvCxnSpPr>
        <p:spPr bwMode="auto">
          <a:xfrm>
            <a:off x="95337" y="642925"/>
            <a:ext cx="8953327" cy="0"/>
          </a:xfrm>
          <a:prstGeom prst="line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圆角矩形 4"/>
          <p:cNvSpPr/>
          <p:nvPr/>
        </p:nvSpPr>
        <p:spPr>
          <a:xfrm>
            <a:off x="291407" y="2351485"/>
            <a:ext cx="2575847" cy="925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228" tIns="52228" rIns="52228" bIns="52228" numCol="1" spcCol="1270" anchor="ctr" anchorCtr="0">
            <a:noAutofit/>
          </a:bodyPr>
          <a:lstStyle/>
          <a:p>
            <a:pPr algn="ctr" defTabSz="609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370" b="1" dirty="0"/>
          </a:p>
        </p:txBody>
      </p:sp>
      <p:pic>
        <p:nvPicPr>
          <p:cNvPr id="2" name="图片 1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33260" y="197485"/>
            <a:ext cx="1932940" cy="327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2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" y="0"/>
            <a:ext cx="9140299" cy="376334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857203" y="1489118"/>
            <a:ext cx="3392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rgbClr val="6EB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NKS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016898" y="1405812"/>
            <a:ext cx="30168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16898" y="2608749"/>
            <a:ext cx="30168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307771" y="4304524"/>
            <a:ext cx="0" cy="2985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:\Documents\WXWork\1688853794328439\Cache\Image\2020-09\杂志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8" y="4219478"/>
            <a:ext cx="1034508" cy="40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2560201" y="4221192"/>
            <a:ext cx="2575367" cy="184656"/>
          </a:xfrm>
          <a:prstGeom prst="rect">
            <a:avLst/>
          </a:prstGeom>
          <a:noFill/>
        </p:spPr>
        <p:txBody>
          <a:bodyPr wrap="none" lIns="45711" tIns="22855" rIns="45711" bIns="22855">
            <a:spAutoFit/>
          </a:bodyPr>
          <a:lstStyle/>
          <a:p>
            <a:pPr defTabSz="1151890">
              <a:defRPr/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Copyright© 2023 Growatt New Energy CO., LTD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60201" y="4433891"/>
            <a:ext cx="2950470" cy="261600"/>
          </a:xfrm>
          <a:prstGeom prst="rect">
            <a:avLst/>
          </a:prstGeom>
          <a:noFill/>
        </p:spPr>
        <p:txBody>
          <a:bodyPr wrap="none" lIns="45711" tIns="22855" rIns="45711" bIns="22855">
            <a:spAutoFit/>
          </a:bodyPr>
          <a:lstStyle/>
          <a:p>
            <a:pPr defTabSz="1151890">
              <a:defRPr/>
            </a:pP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The information contained in this document is only </a:t>
            </a:r>
            <a:endParaRPr lang="en-US" altLang="zh-CN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51890">
              <a:defRPr/>
            </a:pPr>
            <a:r>
              <a:rPr lang="en-US" altLang="zh-CN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reference purpose and subject to change by company officials.</a:t>
            </a:r>
            <a:endParaRPr lang="zh-CN" alt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41" y="4082593"/>
            <a:ext cx="2051985" cy="68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92"/>
          <p:cNvSpPr>
            <a:spLocks noChangeArrowheads="1"/>
          </p:cNvSpPr>
          <p:nvPr/>
        </p:nvSpPr>
        <p:spPr bwMode="auto">
          <a:xfrm flipV="1">
            <a:off x="0" y="1886956"/>
            <a:ext cx="4191000" cy="1307506"/>
          </a:xfrm>
          <a:prstGeom prst="parallelogram">
            <a:avLst>
              <a:gd name="adj" fmla="val 0"/>
            </a:avLst>
          </a:prstGeom>
          <a:solidFill>
            <a:srgbClr val="414455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WordArt 293"/>
          <p:cNvSpPr>
            <a:spLocks noChangeArrowheads="1" noChangeShapeType="1" noTextEdit="1"/>
          </p:cNvSpPr>
          <p:nvPr/>
        </p:nvSpPr>
        <p:spPr bwMode="auto">
          <a:xfrm>
            <a:off x="1752600" y="2110724"/>
            <a:ext cx="1143000" cy="5332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blipFill dpi="0" rotWithShape="1">
                  <a:blip r:embed="rId1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00000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600" kern="10"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00000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WordArt 294"/>
          <p:cNvSpPr>
            <a:spLocks noChangeArrowheads="1" noChangeShapeType="1" noTextEdit="1"/>
          </p:cNvSpPr>
          <p:nvPr/>
        </p:nvSpPr>
        <p:spPr bwMode="auto">
          <a:xfrm>
            <a:off x="1763688" y="2779437"/>
            <a:ext cx="1143000" cy="1523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5004048" y="1094962"/>
            <a:ext cx="29718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/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一、本地市场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最新情况汇总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5003800" y="1797050"/>
            <a:ext cx="370586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二、（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至今）销售情况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5004048" y="2499118"/>
            <a:ext cx="29718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近期工作内容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5003800" y="3201035"/>
            <a:ext cx="42341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公司资源支持需求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（公司内部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体系的提升与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改善建议）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5004048" y="3903274"/>
            <a:ext cx="29718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五、下一步计划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准备动作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"/>
          <p:cNvSpPr/>
          <p:nvPr/>
        </p:nvSpPr>
        <p:spPr>
          <a:xfrm>
            <a:off x="4644008" y="699542"/>
            <a:ext cx="45719" cy="3937705"/>
          </a:xfrm>
          <a:prstGeom prst="rect">
            <a:avLst/>
          </a:prstGeom>
          <a:solidFill>
            <a:srgbClr val="41445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</a:defRPr>
            </a:pPr>
            <a:endParaRPr sz="2000"/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65" y="102870"/>
            <a:ext cx="1507490" cy="255270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animBg="1"/>
      <p:bldP spid="44" grpId="0"/>
      <p:bldP spid="46" grpId="0"/>
      <p:bldP spid="48" grpId="0"/>
      <p:bldP spid="50" grpId="0"/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37284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2050411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79912" y="2129680"/>
            <a:ext cx="2575560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本地市场最新近况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02392" y="1737284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4" name="图片 3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0465" y="102870"/>
            <a:ext cx="1522730" cy="25781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0465" y="102870"/>
            <a:ext cx="1507490" cy="2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37284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2050411"/>
            <a:ext cx="1661160" cy="5302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79912" y="2129680"/>
            <a:ext cx="3648710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至今销售情况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02392" y="1737284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4" name="图片 3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0465" y="102870"/>
            <a:ext cx="1507490" cy="25527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0465" y="102870"/>
            <a:ext cx="1507490" cy="2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1737284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2"/>
          <p:cNvSpPr txBox="1"/>
          <p:nvPr/>
        </p:nvSpPr>
        <p:spPr>
          <a:xfrm>
            <a:off x="1352697" y="2050411"/>
            <a:ext cx="1661160" cy="5302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3779912" y="2137300"/>
            <a:ext cx="2575560" cy="8070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近期工作内容小结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02392" y="1737284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" name="图片 1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0465" y="102870"/>
            <a:ext cx="1507490" cy="255270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0465" y="102870"/>
            <a:ext cx="1507490" cy="255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1737284"/>
            <a:ext cx="3228536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2"/>
          <p:cNvSpPr txBox="1"/>
          <p:nvPr/>
        </p:nvSpPr>
        <p:spPr>
          <a:xfrm>
            <a:off x="1352697" y="2050411"/>
            <a:ext cx="1661160" cy="5302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3779912" y="2137300"/>
            <a:ext cx="4709160" cy="11760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公司资源支持需求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（或内部体系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的提升与改善建议）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02392" y="1737284"/>
            <a:ext cx="305972" cy="1188000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" name="图片 1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0465" y="102870"/>
            <a:ext cx="1507490" cy="255270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PP_MARK_KEY" val="7c3c4610-c164-4856-a18a-6d400a0ce39a"/>
  <p:tag name="COMMONDATA" val="eyJoZGlkIjoiZWU1Njk1OTMzNDJmZTEzYjdkZWUyMDU2ZjJlNjk4YzkifQ=="/>
  <p:tag name="commondata" val="eyJoZGlkIjoiNDliZmYxY2NiNzljNmIzZGNlMTExMTk3YTIxYWYxOT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TABLE_BEAUTIFY" val="smartTable{22e61b40-277c-40a1-92ba-14f333a57339}"/>
  <p:tag name="TABLE_ENDDRAG_ORIGIN_RECT" val="700*274"/>
  <p:tag name="TABLE_ENDDRAG_RECT" val="6*54*700*274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等线 Light"/>
        <a:cs typeface=""/>
      </a:majorFont>
      <a:minorFont>
        <a:latin typeface="Arial"/>
        <a:ea typeface="等线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478</Words>
  <Application>WPS 演示</Application>
  <PresentationFormat>全屏显示(16:9)</PresentationFormat>
  <Paragraphs>83</Paragraphs>
  <Slides>14</Slides>
  <Notes>56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MS PGothic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Khaleesi</cp:lastModifiedBy>
  <cp:revision>1024</cp:revision>
  <dcterms:created xsi:type="dcterms:W3CDTF">2020-07-17T02:24:00Z</dcterms:created>
  <dcterms:modified xsi:type="dcterms:W3CDTF">2023-09-28T08:25:25Z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KSOProductBuildVer">
    <vt:lpwstr>2052-12.1.0.15712</vt:lpwstr>
  </op:property>
  <op:property fmtid="{D5CDD505-2E9C-101B-9397-08002B2CF9AE}" pid="3" name="ICV">
    <vt:lpwstr>E9C8B0DBFF1A4B7C9489B87A5A6F5896_13</vt:lpwstr>
  </op:property>
  <op:property fmtid="{D5CDD505-2E9C-101B-9397-08002B2CF9AE}" pid="4" name="_IPGFID">
    <vt:lpwstr>[DocID]=66DBDD45-FB83-4008-88E8-3E4D2FA459D0</vt:lpwstr>
  </op:property>
  <op:property fmtid="{D5CDD505-2E9C-101B-9397-08002B2CF9AE}" pid="5" name="_IPGFLOW_P-2D51_E-1_FP-1_SP-1_CV-4CBC354C_CN-61F51C4E">
    <vt:lpwstr>ZFy1cQnAqqNkOC3q6wEcwIrgbuYcLIz9K0fAkv7F4L0vLNhzEgOz1vUfGm7jcl9dRvsfnDyjrI1momgTV87OzQoN15X3grFF5a+70zo8HprPDzszqXErIGN+kcawcZIJzzUyzM4PkDSFbZ7uR9DTTJXoG+7ozJ6m4SXqntSTPDWsWGNjQjp36n8bFzMZUYCj0kci1R7DB5sTK6T4VvhG+ikIUVc2LDAEnZ9My0MEFoxsZMmTHKJyxsTM4+xhYAn</vt:lpwstr>
  </op:property>
  <op:property fmtid="{D5CDD505-2E9C-101B-9397-08002B2CF9AE}" pid="6" name="_IPGFLOW_P-2D51_E-1_FP-1_SP-2_CV-1F20DA89_CN-CAC2491A">
    <vt:lpwstr>VvIPq9CkNPSjNwTRxLDLGwXogvOJ0G6FlhPAW4oeVAPEevEz8LuzK84X8a16x0Q2Yi3IsOQGw+JRWTUv089rIeH5rZFHrTyMjEqlqoo7IY80gwUcwYqZQI4JI0mFjmYRE</vt:lpwstr>
  </op:property>
  <op:property fmtid="{D5CDD505-2E9C-101B-9397-08002B2CF9AE}" pid="7" name="_IPGFLOW_P-2D51_E-0_FP-1_CV-1748F583_CN-FABD95ED">
    <vt:lpwstr>DPSPMK|3|384|2|0</vt:lpwstr>
  </op:property>
  <op:property fmtid="{D5CDD505-2E9C-101B-9397-08002B2CF9AE}" pid="8" name="_IPGFLOW_P-2D51_E-0_CV-8A14B2B5_CN-FCB8B887">
    <vt:lpwstr>DPFPMK|3|50|2|0</vt:lpwstr>
  </op:property>
  <op:property fmtid="{D5CDD505-2E9C-101B-9397-08002B2CF9AE}" pid="9" name="_IPGFLOW_P-2D51_E-1_FP-2_SP-1_CV-3C2D92F3_CN-1F4A854D">
    <vt:lpwstr>ZFy1cQnAqqNkOC3q6wEcwHb+xOOZbxfSMvvwhhKNKHx43hiswjf3qMOce51iBU2fKxg0yP8cUHY0NeSTzk3P2+ljhYjxQ3EinUnWzcPQrgEFROM8iA2mIBmjPixbN1+dwUQftgC8ns3qWhEhs79bpG793PKIUuNbm1JGazJUAHirxPJbaW1VkjuiXuVrT7WV7hH7T57+8bg/yfgqgU2Q4mKTrLRqJ4Mu+ihI9VrzbqDu7uduonaImwmcQZWVzYs</vt:lpwstr>
  </op:property>
  <op:property fmtid="{D5CDD505-2E9C-101B-9397-08002B2CF9AE}" pid="10" name="_IPGFLOW_P-2D51_E-1_FP-2_SP-2_CV-F1856AE0_CN-E41E994A">
    <vt:lpwstr>1BlCA44gL7UcG/Aaqj7WFbDfyz3MazrreBkW1lDTi6jLAi8ktiRgS24b7jbXB1QayTpLJ+Rg3LTOYrOSMUqx5BGQSlRspfolwoKUsPlvuyuuQubAQehHHCt53GcXciY+X</vt:lpwstr>
  </op:property>
  <op:property fmtid="{D5CDD505-2E9C-101B-9397-08002B2CF9AE}" pid="11" name="_IPGFLOW_P-2D51_E-0_FP-2_CV-1748F583_CN-4777F923">
    <vt:lpwstr>DPSPMK|3|384|2|0</vt:lpwstr>
  </op:property>
</op:Properties>
</file>