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5.xml" ContentType="application/vnd.openxmlformats-officedocument.presentationml.slideMaster+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6" r:id="rId2"/>
    <p:sldMasterId id="2147483677" r:id="rId3"/>
    <p:sldMasterId id="2147483678" r:id="rId4"/>
    <p:sldMasterId id="2147483679" r:id="rId5"/>
  </p:sldMasterIdLst>
  <p:notesMasterIdLst>
    <p:notesMasterId r:id="rId44"/>
  </p:notesMasterIdLst>
  <p:sldIdLst>
    <p:sldId id="256" r:id="rId6"/>
    <p:sldId id="288" r:id="rId7"/>
    <p:sldId id="273" r:id="rId8"/>
    <p:sldId id="320" r:id="rId9"/>
    <p:sldId id="321" r:id="rId10"/>
    <p:sldId id="317" r:id="rId11"/>
    <p:sldId id="398" r:id="rId12"/>
    <p:sldId id="399" r:id="rId13"/>
    <p:sldId id="400" r:id="rId14"/>
    <p:sldId id="401" r:id="rId15"/>
    <p:sldId id="402" r:id="rId16"/>
    <p:sldId id="403" r:id="rId17"/>
    <p:sldId id="404" r:id="rId18"/>
    <p:sldId id="388" r:id="rId19"/>
    <p:sldId id="389" r:id="rId20"/>
    <p:sldId id="390" r:id="rId21"/>
    <p:sldId id="384" r:id="rId22"/>
    <p:sldId id="385" r:id="rId23"/>
    <p:sldId id="386" r:id="rId24"/>
    <p:sldId id="353" r:id="rId25"/>
    <p:sldId id="391" r:id="rId26"/>
    <p:sldId id="392" r:id="rId27"/>
    <p:sldId id="405" r:id="rId28"/>
    <p:sldId id="393" r:id="rId29"/>
    <p:sldId id="406" r:id="rId30"/>
    <p:sldId id="407" r:id="rId31"/>
    <p:sldId id="409" r:id="rId32"/>
    <p:sldId id="408" r:id="rId33"/>
    <p:sldId id="410" r:id="rId34"/>
    <p:sldId id="411" r:id="rId35"/>
    <p:sldId id="412" r:id="rId36"/>
    <p:sldId id="413" r:id="rId37"/>
    <p:sldId id="376" r:id="rId38"/>
    <p:sldId id="377" r:id="rId39"/>
    <p:sldId id="378" r:id="rId40"/>
    <p:sldId id="379" r:id="rId41"/>
    <p:sldId id="380" r:id="rId42"/>
    <p:sldId id="381" r:id="rId43"/>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8CC63F"/>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1" autoAdjust="0"/>
    <p:restoredTop sz="94572" autoAdjust="0"/>
  </p:normalViewPr>
  <p:slideViewPr>
    <p:cSldViewPr snapToGrid="0">
      <p:cViewPr varScale="1">
        <p:scale>
          <a:sx n="84" d="100"/>
          <a:sy n="84" d="100"/>
        </p:scale>
        <p:origin x="-1554" y="-78"/>
      </p:cViewPr>
      <p:guideLst>
        <p:guide orient="horz" pos="2143"/>
        <p:guide pos="2892"/>
      </p:guideLst>
    </p:cSldViewPr>
  </p:slideViewPr>
  <p:outlineViewPr>
    <p:cViewPr>
      <p:scale>
        <a:sx n="33" d="100"/>
        <a:sy n="33" d="100"/>
      </p:scale>
      <p:origin x="0" y="110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页眉占位符 1"/>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zh-CN" altLang="en-US"/>
          </a:p>
        </p:txBody>
      </p:sp>
      <p:sp>
        <p:nvSpPr>
          <p:cNvPr id="6147" name="日期占位符 2"/>
          <p:cNvSpPr>
            <a:spLocks noGrp="1" noChangeArrowheads="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839D837-48C8-43FD-BAF9-DC94483C45D9}" type="datetimeFigureOut">
              <a:rPr lang="zh-CN" altLang="en-US"/>
              <a:pPr>
                <a:defRPr/>
              </a:pPr>
              <a:t>2017/3/28</a:t>
            </a:fld>
            <a:endParaRPr lang="en-US" altLang="zh-CN"/>
          </a:p>
        </p:txBody>
      </p:sp>
      <p:sp>
        <p:nvSpPr>
          <p:cNvPr id="73732" name="幻灯片图像占位符 3"/>
          <p:cNvSpPr>
            <a:spLocks noGrp="1" noRot="1" noChangeAspect="1" noChangeArrowheads="1"/>
          </p:cNvSpPr>
          <p:nvPr>
            <p:ph type="sldImg" idx="2"/>
          </p:nvPr>
        </p:nvSpPr>
        <p:spPr bwMode="auto">
          <a:xfrm>
            <a:off x="1143000" y="685800"/>
            <a:ext cx="4572000" cy="3429000"/>
          </a:xfrm>
          <a:prstGeom prst="rect">
            <a:avLst/>
          </a:prstGeom>
          <a:noFill/>
          <a:ln w="9525">
            <a:noFill/>
            <a:miter lim="800000"/>
            <a:headEnd/>
            <a:tailEnd/>
          </a:ln>
        </p:spPr>
      </p:sp>
      <p:sp>
        <p:nvSpPr>
          <p:cNvPr id="6149" name="备注占位符 4"/>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150" name="页脚占位符 5"/>
          <p:cNvSpPr>
            <a:spLocks noGrp="1" noChangeArrowheads="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zh-CN" altLang="en-US"/>
          </a:p>
        </p:txBody>
      </p:sp>
      <p:sp>
        <p:nvSpPr>
          <p:cNvPr id="6151" name="灯片编号占位符 6"/>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18B4B147-B3B5-4C97-B18F-ABE5166DBC6F}"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noFill/>
          <a:ln/>
        </p:spPr>
        <p:txBody>
          <a:bodyPr/>
          <a:lstStyle/>
          <a:p>
            <a:pPr eaLnBrk="1" hangingPunct="1"/>
            <a:endParaRPr lang="zh-CN" altLang="en-US" smtClean="0"/>
          </a:p>
        </p:txBody>
      </p:sp>
      <p:sp>
        <p:nvSpPr>
          <p:cNvPr id="75780" name="灯片编号占位符 3"/>
          <p:cNvSpPr>
            <a:spLocks noGrp="1"/>
          </p:cNvSpPr>
          <p:nvPr>
            <p:ph type="sldNum" sz="quarter" idx="5"/>
          </p:nvPr>
        </p:nvSpPr>
        <p:spPr>
          <a:noFill/>
        </p:spPr>
        <p:txBody>
          <a:bodyPr/>
          <a:lstStyle/>
          <a:p>
            <a:fld id="{E663DFB9-BA38-4283-A6AF-64D11A667D19}" type="slidenum">
              <a:rPr lang="zh-CN" altLang="en-US" smtClean="0"/>
              <a:pPr/>
              <a:t>1</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8138" y="273050"/>
            <a:ext cx="2114550" cy="5853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41313" y="273050"/>
            <a:ext cx="6194425" cy="585311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8138" y="273050"/>
            <a:ext cx="2114550" cy="5853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41313" y="273050"/>
            <a:ext cx="6194425" cy="585311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8138" y="273050"/>
            <a:ext cx="2114550" cy="5853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41313" y="273050"/>
            <a:ext cx="6194425" cy="585311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8138" y="273050"/>
            <a:ext cx="2114550" cy="58531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41313" y="273050"/>
            <a:ext cx="6194425" cy="585311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矩形 47"/>
          <p:cNvSpPr>
            <a:spLocks noChangeArrowheads="1"/>
          </p:cNvSpPr>
          <p:nvPr userDrawn="1"/>
        </p:nvSpPr>
        <p:spPr bwMode="auto">
          <a:xfrm>
            <a:off x="341313" y="273050"/>
            <a:ext cx="8461375" cy="539750"/>
          </a:xfrm>
          <a:prstGeom prst="rect">
            <a:avLst/>
          </a:prstGeom>
          <a:solidFill>
            <a:srgbClr val="8CC63F"/>
          </a:solidFill>
          <a:ln w="9525">
            <a:noFill/>
            <a:miter lim="800000"/>
            <a:headEnd/>
            <a:tailEnd/>
          </a:ln>
        </p:spPr>
        <p:txBody>
          <a:bodyPr wrap="none" lIns="0" rIns="0" anchor="ctr"/>
          <a:lstStyle/>
          <a:p>
            <a:pPr algn="ctr">
              <a:defRPr/>
            </a:pPr>
            <a:endParaRPr lang="zh-CN" altLang="en-US">
              <a:solidFill>
                <a:srgbClr val="FFFFFF"/>
              </a:solidFill>
              <a:latin typeface="DINOT-Regular" pitchFamily="2" charset="0"/>
            </a:endParaRPr>
          </a:p>
        </p:txBody>
      </p:sp>
      <p:sp>
        <p:nvSpPr>
          <p:cNvPr id="1027" name="Rectangle 9"/>
          <p:cNvSpPr>
            <a:spLocks noChangeArrowheads="1"/>
          </p:cNvSpPr>
          <p:nvPr/>
        </p:nvSpPr>
        <p:spPr bwMode="auto">
          <a:xfrm>
            <a:off x="8423275" y="6400800"/>
            <a:ext cx="379413" cy="360363"/>
          </a:xfrm>
          <a:prstGeom prst="rect">
            <a:avLst/>
          </a:prstGeom>
          <a:noFill/>
          <a:ln w="9525">
            <a:noFill/>
            <a:miter lim="800000"/>
            <a:headEnd/>
            <a:tailEnd/>
          </a:ln>
        </p:spPr>
        <p:txBody>
          <a:bodyPr lIns="0" rIns="0" anchor="ctr"/>
          <a:lstStyle/>
          <a:p>
            <a:pPr algn="r" eaLnBrk="0" hangingPunct="0">
              <a:defRPr/>
            </a:pPr>
            <a:fld id="{F250208B-9620-4C1F-B723-AD2A6E1DDBC2}" type="slidenum">
              <a:rPr lang="de-DE" altLang="en-US" sz="900">
                <a:solidFill>
                  <a:srgbClr val="5F5F5F"/>
                </a:solidFill>
                <a:ea typeface="MS PGothic" pitchFamily="34" charset="-128"/>
              </a:rPr>
              <a:pPr algn="r" eaLnBrk="0" hangingPunct="0">
                <a:defRPr/>
              </a:pPr>
              <a:t>‹#›</a:t>
            </a:fld>
            <a:endParaRPr lang="de-DE" altLang="en-US" sz="900">
              <a:solidFill>
                <a:srgbClr val="5F5F5F"/>
              </a:solidFill>
              <a:ea typeface="MS PGothic" pitchFamily="34" charset="-128"/>
            </a:endParaRPr>
          </a:p>
        </p:txBody>
      </p:sp>
      <p:cxnSp>
        <p:nvCxnSpPr>
          <p:cNvPr id="5124" name="直接箭头连接符 24"/>
          <p:cNvCxnSpPr>
            <a:cxnSpLocks noChangeShapeType="1"/>
          </p:cNvCxnSpPr>
          <p:nvPr/>
        </p:nvCxnSpPr>
        <p:spPr bwMode="auto">
          <a:xfrm flipH="1">
            <a:off x="9271000" y="6402388"/>
            <a:ext cx="214313" cy="1587"/>
          </a:xfrm>
          <a:prstGeom prst="straightConnector1">
            <a:avLst/>
          </a:prstGeom>
          <a:noFill/>
          <a:ln w="9525">
            <a:solidFill>
              <a:schemeClr val="bg1"/>
            </a:solidFill>
            <a:round/>
            <a:headEnd/>
            <a:tailEnd type="arrow" w="med" len="med"/>
          </a:ln>
        </p:spPr>
      </p:cxnSp>
      <p:sp>
        <p:nvSpPr>
          <p:cNvPr id="1029" name="TextBox 25"/>
          <p:cNvSpPr txBox="1">
            <a:spLocks noChangeArrowheads="1"/>
          </p:cNvSpPr>
          <p:nvPr/>
        </p:nvSpPr>
        <p:spPr bwMode="auto">
          <a:xfrm>
            <a:off x="9466263" y="6296025"/>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8.28</a:t>
            </a:r>
            <a:endParaRPr lang="zh-CN" altLang="en-US" sz="900">
              <a:solidFill>
                <a:schemeClr val="bg1"/>
              </a:solidFill>
              <a:latin typeface="DINOT-Regular" pitchFamily="2" charset="0"/>
            </a:endParaRPr>
          </a:p>
        </p:txBody>
      </p:sp>
      <p:cxnSp>
        <p:nvCxnSpPr>
          <p:cNvPr id="5126" name="直接箭头连接符 26"/>
          <p:cNvCxnSpPr>
            <a:cxnSpLocks noChangeShapeType="1"/>
          </p:cNvCxnSpPr>
          <p:nvPr/>
        </p:nvCxnSpPr>
        <p:spPr bwMode="auto">
          <a:xfrm flipH="1">
            <a:off x="9271000" y="3416300"/>
            <a:ext cx="214313" cy="1588"/>
          </a:xfrm>
          <a:prstGeom prst="straightConnector1">
            <a:avLst/>
          </a:prstGeom>
          <a:noFill/>
          <a:ln w="9525">
            <a:solidFill>
              <a:schemeClr val="bg1"/>
            </a:solidFill>
            <a:round/>
            <a:headEnd/>
            <a:tailEnd type="arrow" w="med" len="med"/>
          </a:ln>
        </p:spPr>
      </p:cxnSp>
      <p:sp>
        <p:nvSpPr>
          <p:cNvPr id="1031" name="TextBox 27"/>
          <p:cNvSpPr txBox="1">
            <a:spLocks noChangeArrowheads="1"/>
          </p:cNvSpPr>
          <p:nvPr/>
        </p:nvSpPr>
        <p:spPr bwMode="auto">
          <a:xfrm>
            <a:off x="9466263" y="3309938"/>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cxnSp>
        <p:nvCxnSpPr>
          <p:cNvPr id="5128" name="直接箭头连接符 30"/>
          <p:cNvCxnSpPr>
            <a:cxnSpLocks noChangeShapeType="1"/>
          </p:cNvCxnSpPr>
          <p:nvPr/>
        </p:nvCxnSpPr>
        <p:spPr bwMode="auto">
          <a:xfrm rot="5400000" flipH="1">
            <a:off x="4464051" y="7086600"/>
            <a:ext cx="214312" cy="1587"/>
          </a:xfrm>
          <a:prstGeom prst="straightConnector1">
            <a:avLst/>
          </a:prstGeom>
          <a:noFill/>
          <a:ln w="9525">
            <a:solidFill>
              <a:schemeClr val="bg1"/>
            </a:solidFill>
            <a:round/>
            <a:headEnd/>
            <a:tailEnd type="arrow" w="med" len="med"/>
          </a:ln>
        </p:spPr>
      </p:cxnSp>
      <p:sp>
        <p:nvSpPr>
          <p:cNvPr id="1033" name="TextBox 31"/>
          <p:cNvSpPr txBox="1">
            <a:spLocks noChangeArrowheads="1"/>
          </p:cNvSpPr>
          <p:nvPr/>
        </p:nvSpPr>
        <p:spPr bwMode="auto">
          <a:xfrm>
            <a:off x="4311650" y="7191375"/>
            <a:ext cx="538163" cy="228600"/>
          </a:xfrm>
          <a:prstGeom prst="rect">
            <a:avLst/>
          </a:prstGeom>
          <a:noFill/>
          <a:ln w="9525">
            <a:noFill/>
            <a:miter lim="800000"/>
            <a:headEnd/>
            <a:tailEnd/>
          </a:ln>
        </p:spPr>
        <p:txBody>
          <a:bodyPr>
            <a:spAutoFit/>
          </a:bodyPr>
          <a:lstStyle/>
          <a:p>
            <a:pPr algn="ct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sp>
        <p:nvSpPr>
          <p:cNvPr id="1034" name="Line 49"/>
          <p:cNvSpPr>
            <a:spLocks noChangeShapeType="1"/>
          </p:cNvSpPr>
          <p:nvPr/>
        </p:nvSpPr>
        <p:spPr bwMode="auto">
          <a:xfrm>
            <a:off x="341313" y="6403975"/>
            <a:ext cx="8461375" cy="0"/>
          </a:xfrm>
          <a:prstGeom prst="line">
            <a:avLst/>
          </a:prstGeom>
          <a:noFill/>
          <a:ln w="19050" cap="rnd">
            <a:solidFill>
              <a:srgbClr val="8CC63F"/>
            </a:solidFill>
            <a:round/>
            <a:headEnd/>
            <a:tailEnd/>
          </a:ln>
        </p:spPr>
        <p:txBody>
          <a:bodyPr wrap="none" anchor="ctr"/>
          <a:lstStyle/>
          <a:p>
            <a:pPr>
              <a:defRPr/>
            </a:pPr>
            <a:endParaRPr lang="zh-CN" altLang="en-US"/>
          </a:p>
        </p:txBody>
      </p:sp>
      <p:sp>
        <p:nvSpPr>
          <p:cNvPr id="1036" name="TextBox 40"/>
          <p:cNvSpPr txBox="1">
            <a:spLocks noChangeArrowheads="1"/>
          </p:cNvSpPr>
          <p:nvPr/>
        </p:nvSpPr>
        <p:spPr bwMode="auto">
          <a:xfrm>
            <a:off x="-1397000" y="2346325"/>
            <a:ext cx="1236662" cy="1508125"/>
          </a:xfrm>
          <a:prstGeom prst="rect">
            <a:avLst/>
          </a:prstGeom>
          <a:noFill/>
          <a:ln w="9525">
            <a:noFill/>
            <a:miter lim="800000"/>
            <a:headEnd/>
            <a:tailEnd/>
          </a:ln>
        </p:spPr>
        <p:txBody>
          <a:bodyPr lIns="0" tIns="0" rIns="0" bIns="0" anchor="ctr">
            <a:spAutoFit/>
          </a:bodyPr>
          <a:lstStyle/>
          <a:p>
            <a:pPr marL="92075" indent="-92075">
              <a:buFont typeface="Arial" pitchFamily="34" charset="0"/>
              <a:buChar char="•"/>
              <a:defRPr/>
            </a:pPr>
            <a:r>
              <a:rPr lang="zh-CN" altLang="en-US" sz="900">
                <a:solidFill>
                  <a:schemeClr val="bg1"/>
                </a:solidFill>
                <a:latin typeface="黑体" pitchFamily="2" charset="-122"/>
                <a:ea typeface="黑体" pitchFamily="2" charset="-122"/>
              </a:rPr>
              <a:t>英文字体请用 </a:t>
            </a:r>
            <a:r>
              <a:rPr lang="en-US" sz="900">
                <a:solidFill>
                  <a:schemeClr val="bg1"/>
                </a:solidFill>
                <a:ea typeface="黑体" pitchFamily="2" charset="-122"/>
              </a:rPr>
              <a:t>Aril</a:t>
            </a:r>
          </a:p>
          <a:p>
            <a:pPr marL="92075" indent="-92075">
              <a:buFont typeface="Arial" pitchFamily="34" charset="0"/>
              <a:buChar char="•"/>
              <a:defRPr/>
            </a:pPr>
            <a:r>
              <a:rPr lang="zh-CN" altLang="en-US" sz="900">
                <a:solidFill>
                  <a:schemeClr val="bg1"/>
                </a:solidFill>
                <a:latin typeface="黑体" pitchFamily="2" charset="-122"/>
              </a:rPr>
              <a:t>中文字体：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标题类用黑体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正文类用宋体</a:t>
            </a:r>
            <a:endParaRPr lang="en-US" sz="900">
              <a:solidFill>
                <a:schemeClr val="bg1"/>
              </a:solidFill>
              <a:latin typeface="黑体" pitchFamily="2" charset="-122"/>
            </a:endParaRPr>
          </a:p>
          <a:p>
            <a:pPr marL="92075" indent="-92075">
              <a:buFont typeface="Arial" pitchFamily="34" charset="0"/>
              <a:buChar char="•"/>
              <a:defRPr/>
            </a:pPr>
            <a:r>
              <a:rPr lang="zh-CN" altLang="en-US" sz="900">
                <a:solidFill>
                  <a:schemeClr val="bg1"/>
                </a:solidFill>
                <a:latin typeface="黑体" pitchFamily="2" charset="-122"/>
              </a:rPr>
              <a:t>辅助线的关闭和显示：</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右键点击空白处</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下拉菜单中选择</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网格和参考线</a:t>
            </a:r>
            <a:endParaRPr lang="en-US" sz="900">
              <a:solidFill>
                <a:schemeClr val="bg1"/>
              </a:solidFill>
              <a:latin typeface="黑体" pitchFamily="2" charset="-122"/>
            </a:endParaRPr>
          </a:p>
          <a:p>
            <a:pPr marL="92075" indent="-92075">
              <a:defRPr/>
            </a:pPr>
            <a:r>
              <a:rPr lang="en-US" sz="900">
                <a:solidFill>
                  <a:schemeClr val="bg1"/>
                </a:solidFill>
                <a:cs typeface="Arial" pitchFamily="34" charset="0"/>
              </a:rPr>
              <a:t>(grid and guides)</a:t>
            </a:r>
            <a:endParaRPr lang="zh-CN" altLang="en-US" sz="900">
              <a:solidFill>
                <a:schemeClr val="bg1"/>
              </a:solidFill>
              <a:cs typeface="Arial" pitchFamily="34" charset="0"/>
            </a:endParaRPr>
          </a:p>
          <a:p>
            <a:pPr marL="92075" indent="-92075">
              <a:buFont typeface="Arial" pitchFamily="34" charset="0"/>
              <a:buNone/>
              <a:defRPr/>
            </a:pPr>
            <a:endParaRPr lang="zh-CN" altLang="en-US" sz="900">
              <a:solidFill>
                <a:schemeClr val="bg1"/>
              </a:solidFill>
              <a:latin typeface="黑体" pitchFamily="2" charset="-122"/>
            </a:endParaRPr>
          </a:p>
          <a:p>
            <a:pPr marL="92075" indent="-92075">
              <a:buFont typeface="Arial" pitchFamily="34" charset="0"/>
              <a:buChar char="•"/>
              <a:defRPr/>
            </a:pPr>
            <a:endParaRPr lang="zh-CN" altLang="en-US" sz="900">
              <a:solidFill>
                <a:schemeClr val="bg1"/>
              </a:solidFill>
              <a:ea typeface="黑体" pitchFamily="2" charset="-122"/>
            </a:endParaRPr>
          </a:p>
        </p:txBody>
      </p:sp>
      <p:sp>
        <p:nvSpPr>
          <p:cNvPr id="5132" name="Title Placeholder 43"/>
          <p:cNvSpPr>
            <a:spLocks noGrp="1" noChangeArrowheads="1"/>
          </p:cNvSpPr>
          <p:nvPr>
            <p:ph type="title"/>
          </p:nvPr>
        </p:nvSpPr>
        <p:spPr bwMode="auto">
          <a:xfrm>
            <a:off x="341313" y="273050"/>
            <a:ext cx="8461375" cy="539750"/>
          </a:xfrm>
          <a:prstGeom prst="rect">
            <a:avLst/>
          </a:prstGeom>
          <a:noFill/>
          <a:ln w="9525">
            <a:noFill/>
            <a:miter lim="800000"/>
            <a:headEnd/>
            <a:tailEnd/>
          </a:ln>
        </p:spPr>
        <p:txBody>
          <a:bodyPr vert="horz" wrap="none" lIns="180000" tIns="45720" rIns="91440" bIns="45720" numCol="1" anchor="ctr" anchorCtr="0" compatLnSpc="1">
            <a:prstTxWarp prst="textNoShape">
              <a:avLst/>
            </a:prstTxWarp>
          </a:bodyPr>
          <a:lstStyle/>
          <a:p>
            <a:pPr lvl="0"/>
            <a:r>
              <a:rPr lang="zh-CN" altLang="en-US" smtClean="0"/>
              <a:t>单击此处添加幻灯片标题</a:t>
            </a:r>
          </a:p>
        </p:txBody>
      </p:sp>
      <p:sp>
        <p:nvSpPr>
          <p:cNvPr id="1038" name="Footer Placeholder 43"/>
          <p:cNvSpPr txBox="1">
            <a:spLocks noChangeArrowheads="1"/>
          </p:cNvSpPr>
          <p:nvPr userDrawn="1"/>
        </p:nvSpPr>
        <p:spPr bwMode="auto">
          <a:xfrm>
            <a:off x="357188" y="6400800"/>
            <a:ext cx="5300662" cy="360363"/>
          </a:xfrm>
          <a:prstGeom prst="rect">
            <a:avLst/>
          </a:prstGeom>
          <a:noFill/>
          <a:ln w="9525">
            <a:noFill/>
            <a:miter lim="800000"/>
            <a:headEnd/>
            <a:tailEnd/>
          </a:ln>
        </p:spPr>
        <p:txBody>
          <a:bodyPr lIns="0" rIns="0" anchor="ctr"/>
          <a:lstStyle/>
          <a:p>
            <a:pPr>
              <a:defRPr/>
            </a:pPr>
            <a:r>
              <a:rPr lang="en-US" sz="900">
                <a:solidFill>
                  <a:srgbClr val="5F5F5F"/>
                </a:solidFill>
                <a:cs typeface="Arial" pitchFamily="34" charset="0"/>
              </a:rPr>
              <a:t>www.ginverter.com </a:t>
            </a:r>
            <a:r>
              <a:rPr lang="zh-CN" altLang="en-US" sz="900">
                <a:solidFill>
                  <a:srgbClr val="5F5F5F"/>
                </a:solidFill>
                <a:cs typeface="Arial" pitchFamily="34" charset="0"/>
              </a:rPr>
              <a:t>－ </a:t>
            </a:r>
            <a:r>
              <a:rPr lang="en-US" sz="900">
                <a:solidFill>
                  <a:srgbClr val="5F5F5F"/>
                </a:solidFill>
                <a:cs typeface="Arial" pitchFamily="34" charset="0"/>
              </a:rPr>
              <a:t>© Growatt</a:t>
            </a:r>
            <a:r>
              <a:rPr lang="zh-CN" altLang="en-US" sz="900">
                <a:solidFill>
                  <a:srgbClr val="5F5F5F"/>
                </a:solidFill>
                <a:cs typeface="Arial" pitchFamily="34" charset="0"/>
              </a:rPr>
              <a:t> － </a:t>
            </a:r>
            <a:r>
              <a:rPr lang="en-US" sz="900">
                <a:solidFill>
                  <a:srgbClr val="5F5F5F"/>
                </a:solidFill>
                <a:cs typeface="Arial" pitchFamily="34" charset="0"/>
              </a:rPr>
              <a:t>powering tomorrow</a:t>
            </a:r>
          </a:p>
        </p:txBody>
      </p:sp>
      <p:pic>
        <p:nvPicPr>
          <p:cNvPr id="5134" name="图片 46" descr="ppt-logo.jpg"/>
          <p:cNvPicPr>
            <a:picLocks noChangeAspect="1" noChangeArrowheads="1"/>
          </p:cNvPicPr>
          <p:nvPr userDrawn="1"/>
        </p:nvPicPr>
        <p:blipFill>
          <a:blip r:embed="rId13" cstate="print"/>
          <a:srcRect/>
          <a:stretch>
            <a:fillRect/>
          </a:stretch>
        </p:blipFill>
        <p:spPr bwMode="auto">
          <a:xfrm>
            <a:off x="7294563" y="385763"/>
            <a:ext cx="1349375" cy="3286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黑体" pitchFamily="2" charset="-122"/>
          <a:ea typeface="黑体" pitchFamily="2" charset="-122"/>
        </a:defRPr>
      </a:lvl2pPr>
      <a:lvl3pPr algn="l" rtl="0" eaLnBrk="0" fontAlgn="base" hangingPunct="0">
        <a:spcBef>
          <a:spcPct val="0"/>
        </a:spcBef>
        <a:spcAft>
          <a:spcPct val="0"/>
        </a:spcAft>
        <a:defRPr sz="2000">
          <a:solidFill>
            <a:schemeClr val="bg1"/>
          </a:solidFill>
          <a:latin typeface="黑体" pitchFamily="2" charset="-122"/>
          <a:ea typeface="黑体" pitchFamily="2" charset="-122"/>
        </a:defRPr>
      </a:lvl3pPr>
      <a:lvl4pPr algn="l" rtl="0" eaLnBrk="0" fontAlgn="base" hangingPunct="0">
        <a:spcBef>
          <a:spcPct val="0"/>
        </a:spcBef>
        <a:spcAft>
          <a:spcPct val="0"/>
        </a:spcAft>
        <a:defRPr sz="2000">
          <a:solidFill>
            <a:schemeClr val="bg1"/>
          </a:solidFill>
          <a:latin typeface="黑体" pitchFamily="2" charset="-122"/>
          <a:ea typeface="黑体" pitchFamily="2" charset="-122"/>
        </a:defRPr>
      </a:lvl4pPr>
      <a:lvl5pPr algn="l" rtl="0" eaLnBrk="0" fontAlgn="base" hangingPunct="0">
        <a:spcBef>
          <a:spcPct val="0"/>
        </a:spcBef>
        <a:spcAft>
          <a:spcPct val="0"/>
        </a:spcAft>
        <a:defRPr sz="2000">
          <a:solidFill>
            <a:schemeClr val="bg1"/>
          </a:solidFill>
          <a:latin typeface="黑体" pitchFamily="2" charset="-122"/>
          <a:ea typeface="黑体" pitchFamily="2" charset="-122"/>
        </a:defRPr>
      </a:lvl5pPr>
      <a:lvl6pPr marL="457200" algn="l" rtl="0" fontAlgn="base">
        <a:spcBef>
          <a:spcPct val="0"/>
        </a:spcBef>
        <a:spcAft>
          <a:spcPct val="0"/>
        </a:spcAft>
        <a:defRPr sz="2000">
          <a:solidFill>
            <a:schemeClr val="bg1"/>
          </a:solidFill>
          <a:latin typeface="黑体" pitchFamily="2" charset="-122"/>
          <a:ea typeface="黑体" pitchFamily="2" charset="-122"/>
        </a:defRPr>
      </a:lvl6pPr>
      <a:lvl7pPr marL="914400" algn="l" rtl="0" fontAlgn="base">
        <a:spcBef>
          <a:spcPct val="0"/>
        </a:spcBef>
        <a:spcAft>
          <a:spcPct val="0"/>
        </a:spcAft>
        <a:defRPr sz="2000">
          <a:solidFill>
            <a:schemeClr val="bg1"/>
          </a:solidFill>
          <a:latin typeface="黑体" pitchFamily="2" charset="-122"/>
          <a:ea typeface="黑体" pitchFamily="2" charset="-122"/>
        </a:defRPr>
      </a:lvl7pPr>
      <a:lvl8pPr marL="1371600" algn="l" rtl="0" fontAlgn="base">
        <a:spcBef>
          <a:spcPct val="0"/>
        </a:spcBef>
        <a:spcAft>
          <a:spcPct val="0"/>
        </a:spcAft>
        <a:defRPr sz="2000">
          <a:solidFill>
            <a:schemeClr val="bg1"/>
          </a:solidFill>
          <a:latin typeface="黑体" pitchFamily="2" charset="-122"/>
          <a:ea typeface="黑体" pitchFamily="2" charset="-122"/>
        </a:defRPr>
      </a:lvl8pPr>
      <a:lvl9pPr marL="1828800" algn="l" rtl="0" fontAlgn="base">
        <a:spcBef>
          <a:spcPct val="0"/>
        </a:spcBef>
        <a:spcAft>
          <a:spcPct val="0"/>
        </a:spcAft>
        <a:defRPr sz="2000">
          <a:solidFill>
            <a:schemeClr val="bg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矩形 47"/>
          <p:cNvSpPr>
            <a:spLocks noChangeArrowheads="1"/>
          </p:cNvSpPr>
          <p:nvPr userDrawn="1"/>
        </p:nvSpPr>
        <p:spPr bwMode="auto">
          <a:xfrm>
            <a:off x="341313" y="273050"/>
            <a:ext cx="8461375" cy="539750"/>
          </a:xfrm>
          <a:prstGeom prst="rect">
            <a:avLst/>
          </a:prstGeom>
          <a:solidFill>
            <a:srgbClr val="8CC63F"/>
          </a:solidFill>
          <a:ln w="9525">
            <a:noFill/>
            <a:miter lim="800000"/>
            <a:headEnd/>
            <a:tailEnd/>
          </a:ln>
        </p:spPr>
        <p:txBody>
          <a:bodyPr wrap="none" lIns="0" rIns="0" anchor="ctr"/>
          <a:lstStyle/>
          <a:p>
            <a:pPr algn="ctr">
              <a:defRPr/>
            </a:pPr>
            <a:endParaRPr lang="zh-CN" altLang="en-US">
              <a:solidFill>
                <a:srgbClr val="FFFFFF"/>
              </a:solidFill>
              <a:latin typeface="DINOT-Regular" pitchFamily="2" charset="0"/>
            </a:endParaRPr>
          </a:p>
        </p:txBody>
      </p:sp>
      <p:sp>
        <p:nvSpPr>
          <p:cNvPr id="2051" name="Rectangle 9"/>
          <p:cNvSpPr>
            <a:spLocks noChangeArrowheads="1"/>
          </p:cNvSpPr>
          <p:nvPr/>
        </p:nvSpPr>
        <p:spPr bwMode="auto">
          <a:xfrm>
            <a:off x="8423275" y="6400800"/>
            <a:ext cx="379413" cy="360363"/>
          </a:xfrm>
          <a:prstGeom prst="rect">
            <a:avLst/>
          </a:prstGeom>
          <a:noFill/>
          <a:ln w="9525">
            <a:noFill/>
            <a:miter lim="800000"/>
            <a:headEnd/>
            <a:tailEnd/>
          </a:ln>
        </p:spPr>
        <p:txBody>
          <a:bodyPr lIns="0" rIns="0" anchor="ctr"/>
          <a:lstStyle/>
          <a:p>
            <a:pPr algn="r" eaLnBrk="0" hangingPunct="0">
              <a:defRPr/>
            </a:pPr>
            <a:fld id="{F98319D0-CA72-4F80-8626-23B81D17B0F7}" type="slidenum">
              <a:rPr lang="de-DE" altLang="en-US" sz="900">
                <a:solidFill>
                  <a:srgbClr val="5F5F5F"/>
                </a:solidFill>
                <a:ea typeface="MS PGothic" pitchFamily="34" charset="-128"/>
              </a:rPr>
              <a:pPr algn="r" eaLnBrk="0" hangingPunct="0">
                <a:defRPr/>
              </a:pPr>
              <a:t>‹#›</a:t>
            </a:fld>
            <a:endParaRPr lang="de-DE" altLang="en-US" sz="900">
              <a:solidFill>
                <a:srgbClr val="5F5F5F"/>
              </a:solidFill>
              <a:ea typeface="MS PGothic" pitchFamily="34" charset="-128"/>
            </a:endParaRPr>
          </a:p>
        </p:txBody>
      </p:sp>
      <p:cxnSp>
        <p:nvCxnSpPr>
          <p:cNvPr id="6148" name="直接箭头连接符 24"/>
          <p:cNvCxnSpPr>
            <a:cxnSpLocks noChangeShapeType="1"/>
          </p:cNvCxnSpPr>
          <p:nvPr/>
        </p:nvCxnSpPr>
        <p:spPr bwMode="auto">
          <a:xfrm flipH="1">
            <a:off x="9271000" y="6402388"/>
            <a:ext cx="214313" cy="1587"/>
          </a:xfrm>
          <a:prstGeom prst="straightConnector1">
            <a:avLst/>
          </a:prstGeom>
          <a:noFill/>
          <a:ln w="9525">
            <a:solidFill>
              <a:schemeClr val="bg1"/>
            </a:solidFill>
            <a:round/>
            <a:headEnd/>
            <a:tailEnd type="arrow" w="med" len="med"/>
          </a:ln>
        </p:spPr>
      </p:cxnSp>
      <p:sp>
        <p:nvSpPr>
          <p:cNvPr id="2053" name="TextBox 25"/>
          <p:cNvSpPr txBox="1">
            <a:spLocks noChangeArrowheads="1"/>
          </p:cNvSpPr>
          <p:nvPr/>
        </p:nvSpPr>
        <p:spPr bwMode="auto">
          <a:xfrm>
            <a:off x="9466263" y="6296025"/>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8.28</a:t>
            </a:r>
            <a:endParaRPr lang="zh-CN" altLang="en-US" sz="900">
              <a:solidFill>
                <a:schemeClr val="bg1"/>
              </a:solidFill>
              <a:latin typeface="DINOT-Regular" pitchFamily="2" charset="0"/>
            </a:endParaRPr>
          </a:p>
        </p:txBody>
      </p:sp>
      <p:cxnSp>
        <p:nvCxnSpPr>
          <p:cNvPr id="6150" name="直接箭头连接符 26"/>
          <p:cNvCxnSpPr>
            <a:cxnSpLocks noChangeShapeType="1"/>
          </p:cNvCxnSpPr>
          <p:nvPr/>
        </p:nvCxnSpPr>
        <p:spPr bwMode="auto">
          <a:xfrm flipH="1">
            <a:off x="9271000" y="3416300"/>
            <a:ext cx="214313" cy="1588"/>
          </a:xfrm>
          <a:prstGeom prst="straightConnector1">
            <a:avLst/>
          </a:prstGeom>
          <a:noFill/>
          <a:ln w="9525">
            <a:solidFill>
              <a:schemeClr val="bg1"/>
            </a:solidFill>
            <a:round/>
            <a:headEnd/>
            <a:tailEnd type="arrow" w="med" len="med"/>
          </a:ln>
        </p:spPr>
      </p:cxnSp>
      <p:sp>
        <p:nvSpPr>
          <p:cNvPr id="2055" name="TextBox 27"/>
          <p:cNvSpPr txBox="1">
            <a:spLocks noChangeArrowheads="1"/>
          </p:cNvSpPr>
          <p:nvPr/>
        </p:nvSpPr>
        <p:spPr bwMode="auto">
          <a:xfrm>
            <a:off x="9466263" y="3309938"/>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cxnSp>
        <p:nvCxnSpPr>
          <p:cNvPr id="6152" name="直接箭头连接符 30"/>
          <p:cNvCxnSpPr>
            <a:cxnSpLocks noChangeShapeType="1"/>
          </p:cNvCxnSpPr>
          <p:nvPr/>
        </p:nvCxnSpPr>
        <p:spPr bwMode="auto">
          <a:xfrm rot="5400000" flipH="1">
            <a:off x="4464051" y="7086600"/>
            <a:ext cx="214312" cy="1587"/>
          </a:xfrm>
          <a:prstGeom prst="straightConnector1">
            <a:avLst/>
          </a:prstGeom>
          <a:noFill/>
          <a:ln w="9525">
            <a:solidFill>
              <a:schemeClr val="bg1"/>
            </a:solidFill>
            <a:round/>
            <a:headEnd/>
            <a:tailEnd type="arrow" w="med" len="med"/>
          </a:ln>
        </p:spPr>
      </p:cxnSp>
      <p:sp>
        <p:nvSpPr>
          <p:cNvPr id="2057" name="TextBox 31"/>
          <p:cNvSpPr txBox="1">
            <a:spLocks noChangeArrowheads="1"/>
          </p:cNvSpPr>
          <p:nvPr/>
        </p:nvSpPr>
        <p:spPr bwMode="auto">
          <a:xfrm>
            <a:off x="4311650" y="7191375"/>
            <a:ext cx="538163" cy="228600"/>
          </a:xfrm>
          <a:prstGeom prst="rect">
            <a:avLst/>
          </a:prstGeom>
          <a:noFill/>
          <a:ln w="9525">
            <a:noFill/>
            <a:miter lim="800000"/>
            <a:headEnd/>
            <a:tailEnd/>
          </a:ln>
        </p:spPr>
        <p:txBody>
          <a:bodyPr>
            <a:spAutoFit/>
          </a:bodyPr>
          <a:lstStyle/>
          <a:p>
            <a:pPr algn="ct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sp>
        <p:nvSpPr>
          <p:cNvPr id="2058" name="Line 49"/>
          <p:cNvSpPr>
            <a:spLocks noChangeShapeType="1"/>
          </p:cNvSpPr>
          <p:nvPr/>
        </p:nvSpPr>
        <p:spPr bwMode="auto">
          <a:xfrm>
            <a:off x="341313" y="6403975"/>
            <a:ext cx="8461375" cy="0"/>
          </a:xfrm>
          <a:prstGeom prst="line">
            <a:avLst/>
          </a:prstGeom>
          <a:noFill/>
          <a:ln w="19050" cap="rnd">
            <a:solidFill>
              <a:srgbClr val="8CC63F"/>
            </a:solidFill>
            <a:round/>
            <a:headEnd/>
            <a:tailEnd/>
          </a:ln>
        </p:spPr>
        <p:txBody>
          <a:bodyPr wrap="none" anchor="ctr"/>
          <a:lstStyle/>
          <a:p>
            <a:pPr>
              <a:defRPr/>
            </a:pPr>
            <a:endParaRPr lang="zh-CN" altLang="en-US"/>
          </a:p>
        </p:txBody>
      </p:sp>
      <p:sp>
        <p:nvSpPr>
          <p:cNvPr id="2059" name="日期占位符 3"/>
          <p:cNvSpPr txBox="1">
            <a:spLocks noChangeArrowheads="1"/>
          </p:cNvSpPr>
          <p:nvPr/>
        </p:nvSpPr>
        <p:spPr bwMode="auto">
          <a:xfrm>
            <a:off x="341313" y="6400800"/>
            <a:ext cx="765175" cy="360363"/>
          </a:xfrm>
          <a:prstGeom prst="rect">
            <a:avLst/>
          </a:prstGeom>
          <a:noFill/>
          <a:ln w="9525">
            <a:noFill/>
            <a:miter lim="800000"/>
            <a:headEnd/>
            <a:tailEnd/>
          </a:ln>
        </p:spPr>
        <p:txBody>
          <a:bodyPr lIns="0" rIns="0" anchor="ctr"/>
          <a:lstStyle/>
          <a:p>
            <a:pPr>
              <a:defRPr/>
            </a:pPr>
            <a:fld id="{6F445BEF-F1A3-4C23-8970-9EC711A0B936}" type="datetime1">
              <a:rPr lang="zh-CN" altLang="en-US" sz="900">
                <a:solidFill>
                  <a:srgbClr val="5F5F5F"/>
                </a:solidFill>
                <a:cs typeface="Arial" pitchFamily="34" charset="0"/>
              </a:rPr>
              <a:pPr>
                <a:defRPr/>
              </a:pPr>
              <a:t>2017/3/28</a:t>
            </a:fld>
            <a:endParaRPr lang="en-US" altLang="zh-CN" sz="900">
              <a:solidFill>
                <a:srgbClr val="5F5F5F"/>
              </a:solidFill>
              <a:cs typeface="Arial" pitchFamily="34" charset="0"/>
            </a:endParaRPr>
          </a:p>
        </p:txBody>
      </p:sp>
      <p:sp>
        <p:nvSpPr>
          <p:cNvPr id="2060" name="TextBox 40"/>
          <p:cNvSpPr txBox="1">
            <a:spLocks noChangeArrowheads="1"/>
          </p:cNvSpPr>
          <p:nvPr/>
        </p:nvSpPr>
        <p:spPr bwMode="auto">
          <a:xfrm>
            <a:off x="-1397000" y="2346325"/>
            <a:ext cx="1236662" cy="1508125"/>
          </a:xfrm>
          <a:prstGeom prst="rect">
            <a:avLst/>
          </a:prstGeom>
          <a:noFill/>
          <a:ln w="9525">
            <a:noFill/>
            <a:miter lim="800000"/>
            <a:headEnd/>
            <a:tailEnd/>
          </a:ln>
        </p:spPr>
        <p:txBody>
          <a:bodyPr lIns="0" tIns="0" rIns="0" bIns="0" anchor="ctr">
            <a:spAutoFit/>
          </a:bodyPr>
          <a:lstStyle/>
          <a:p>
            <a:pPr marL="92075" indent="-92075">
              <a:buFont typeface="Arial" pitchFamily="34" charset="0"/>
              <a:buChar char="•"/>
              <a:defRPr/>
            </a:pPr>
            <a:r>
              <a:rPr lang="zh-CN" altLang="en-US" sz="900">
                <a:solidFill>
                  <a:schemeClr val="bg1"/>
                </a:solidFill>
                <a:latin typeface="黑体" pitchFamily="2" charset="-122"/>
                <a:ea typeface="黑体" pitchFamily="2" charset="-122"/>
              </a:rPr>
              <a:t>英文字体请用 </a:t>
            </a:r>
            <a:r>
              <a:rPr lang="en-US" sz="900">
                <a:solidFill>
                  <a:schemeClr val="bg1"/>
                </a:solidFill>
                <a:ea typeface="黑体" pitchFamily="2" charset="-122"/>
              </a:rPr>
              <a:t>Aril</a:t>
            </a:r>
          </a:p>
          <a:p>
            <a:pPr marL="92075" indent="-92075">
              <a:buFont typeface="Arial" pitchFamily="34" charset="0"/>
              <a:buChar char="•"/>
              <a:defRPr/>
            </a:pPr>
            <a:r>
              <a:rPr lang="zh-CN" altLang="en-US" sz="900">
                <a:solidFill>
                  <a:schemeClr val="bg1"/>
                </a:solidFill>
                <a:latin typeface="黑体" pitchFamily="2" charset="-122"/>
              </a:rPr>
              <a:t>中文字体：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标题类用黑体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正文类用宋体</a:t>
            </a:r>
            <a:endParaRPr lang="en-US" sz="900">
              <a:solidFill>
                <a:schemeClr val="bg1"/>
              </a:solidFill>
              <a:latin typeface="黑体" pitchFamily="2" charset="-122"/>
            </a:endParaRPr>
          </a:p>
          <a:p>
            <a:pPr marL="92075" indent="-92075">
              <a:buFont typeface="Arial" pitchFamily="34" charset="0"/>
              <a:buChar char="•"/>
              <a:defRPr/>
            </a:pPr>
            <a:r>
              <a:rPr lang="zh-CN" altLang="en-US" sz="900">
                <a:solidFill>
                  <a:schemeClr val="bg1"/>
                </a:solidFill>
                <a:latin typeface="黑体" pitchFamily="2" charset="-122"/>
              </a:rPr>
              <a:t>辅助线的关闭和显示：</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右键点击空白处</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下拉菜单中选择</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网格和参考线</a:t>
            </a:r>
            <a:endParaRPr lang="en-US" sz="900">
              <a:solidFill>
                <a:schemeClr val="bg1"/>
              </a:solidFill>
              <a:latin typeface="黑体" pitchFamily="2" charset="-122"/>
            </a:endParaRPr>
          </a:p>
          <a:p>
            <a:pPr marL="92075" indent="-92075">
              <a:defRPr/>
            </a:pPr>
            <a:r>
              <a:rPr lang="en-US" sz="900">
                <a:solidFill>
                  <a:schemeClr val="bg1"/>
                </a:solidFill>
                <a:cs typeface="Arial" pitchFamily="34" charset="0"/>
              </a:rPr>
              <a:t>(grid and guides)</a:t>
            </a:r>
            <a:endParaRPr lang="zh-CN" altLang="en-US" sz="900">
              <a:solidFill>
                <a:schemeClr val="bg1"/>
              </a:solidFill>
              <a:cs typeface="Arial" pitchFamily="34" charset="0"/>
            </a:endParaRPr>
          </a:p>
          <a:p>
            <a:pPr marL="92075" indent="-92075">
              <a:buFont typeface="Arial" pitchFamily="34" charset="0"/>
              <a:buNone/>
              <a:defRPr/>
            </a:pPr>
            <a:endParaRPr lang="zh-CN" altLang="en-US" sz="900">
              <a:solidFill>
                <a:schemeClr val="bg1"/>
              </a:solidFill>
              <a:latin typeface="黑体" pitchFamily="2" charset="-122"/>
            </a:endParaRPr>
          </a:p>
          <a:p>
            <a:pPr marL="92075" indent="-92075">
              <a:buFont typeface="Arial" pitchFamily="34" charset="0"/>
              <a:buChar char="•"/>
              <a:defRPr/>
            </a:pPr>
            <a:endParaRPr lang="zh-CN" altLang="en-US" sz="900">
              <a:solidFill>
                <a:schemeClr val="bg1"/>
              </a:solidFill>
              <a:ea typeface="黑体" pitchFamily="2" charset="-122"/>
            </a:endParaRPr>
          </a:p>
        </p:txBody>
      </p:sp>
      <p:sp>
        <p:nvSpPr>
          <p:cNvPr id="2061" name="Footer Placeholder 43"/>
          <p:cNvSpPr txBox="1">
            <a:spLocks noChangeArrowheads="1"/>
          </p:cNvSpPr>
          <p:nvPr userDrawn="1"/>
        </p:nvSpPr>
        <p:spPr bwMode="auto">
          <a:xfrm>
            <a:off x="966788" y="6400800"/>
            <a:ext cx="5300662" cy="360363"/>
          </a:xfrm>
          <a:prstGeom prst="rect">
            <a:avLst/>
          </a:prstGeom>
          <a:noFill/>
          <a:ln w="9525">
            <a:noFill/>
            <a:miter lim="800000"/>
            <a:headEnd/>
            <a:tailEnd/>
          </a:ln>
        </p:spPr>
        <p:txBody>
          <a:bodyPr lIns="0" rIns="0" anchor="ctr"/>
          <a:lstStyle/>
          <a:p>
            <a:pPr>
              <a:defRPr/>
            </a:pPr>
            <a:r>
              <a:rPr lang="en-US" sz="900">
                <a:solidFill>
                  <a:srgbClr val="5F5F5F"/>
                </a:solidFill>
                <a:cs typeface="Arial" pitchFamily="34" charset="0"/>
              </a:rPr>
              <a:t>www.ginverter.com </a:t>
            </a:r>
            <a:r>
              <a:rPr lang="zh-CN" altLang="en-US" sz="900">
                <a:solidFill>
                  <a:srgbClr val="5F5F5F"/>
                </a:solidFill>
                <a:cs typeface="Arial" pitchFamily="34" charset="0"/>
              </a:rPr>
              <a:t>－ </a:t>
            </a:r>
            <a:r>
              <a:rPr lang="en-US" sz="900">
                <a:solidFill>
                  <a:srgbClr val="5F5F5F"/>
                </a:solidFill>
                <a:cs typeface="Arial" pitchFamily="34" charset="0"/>
              </a:rPr>
              <a:t>© Growatt</a:t>
            </a:r>
            <a:r>
              <a:rPr lang="zh-CN" altLang="en-US" sz="900">
                <a:solidFill>
                  <a:srgbClr val="5F5F5F"/>
                </a:solidFill>
                <a:cs typeface="Arial" pitchFamily="34" charset="0"/>
              </a:rPr>
              <a:t> － </a:t>
            </a:r>
            <a:r>
              <a:rPr lang="en-US" sz="900">
                <a:solidFill>
                  <a:srgbClr val="5F5F5F"/>
                </a:solidFill>
                <a:cs typeface="Arial" pitchFamily="34" charset="0"/>
              </a:rPr>
              <a:t>powering tomorrow</a:t>
            </a:r>
          </a:p>
        </p:txBody>
      </p:sp>
      <p:pic>
        <p:nvPicPr>
          <p:cNvPr id="6158" name="图片 46" descr="ppt-logo.jpg"/>
          <p:cNvPicPr>
            <a:picLocks noChangeAspect="1" noChangeArrowheads="1"/>
          </p:cNvPicPr>
          <p:nvPr userDrawn="1"/>
        </p:nvPicPr>
        <p:blipFill>
          <a:blip r:embed="rId13" cstate="print"/>
          <a:srcRect/>
          <a:stretch>
            <a:fillRect/>
          </a:stretch>
        </p:blipFill>
        <p:spPr bwMode="auto">
          <a:xfrm>
            <a:off x="7294563" y="385763"/>
            <a:ext cx="1349375" cy="328612"/>
          </a:xfrm>
          <a:prstGeom prst="rect">
            <a:avLst/>
          </a:prstGeom>
          <a:noFill/>
          <a:ln w="9525">
            <a:noFill/>
            <a:miter lim="800000"/>
            <a:headEnd/>
            <a:tailEnd/>
          </a:ln>
        </p:spPr>
      </p:pic>
      <p:sp>
        <p:nvSpPr>
          <p:cNvPr id="2063" name="矩形 15"/>
          <p:cNvSpPr>
            <a:spLocks noChangeArrowheads="1"/>
          </p:cNvSpPr>
          <p:nvPr userDrawn="1"/>
        </p:nvSpPr>
        <p:spPr bwMode="auto">
          <a:xfrm>
            <a:off x="0" y="0"/>
            <a:ext cx="9144000" cy="6858000"/>
          </a:xfrm>
          <a:prstGeom prst="rect">
            <a:avLst/>
          </a:prstGeom>
          <a:solidFill>
            <a:schemeClr val="bg1"/>
          </a:solidFill>
          <a:ln w="9525">
            <a:noFill/>
            <a:miter lim="800000"/>
            <a:headEnd/>
            <a:tailEnd/>
          </a:ln>
        </p:spPr>
        <p:txBody>
          <a:bodyPr wrap="none" lIns="0" rIns="0" anchor="ctr"/>
          <a:lstStyle/>
          <a:p>
            <a:pPr algn="ctr">
              <a:defRPr/>
            </a:pPr>
            <a:endParaRPr lang="zh-CN" altLang="en-US">
              <a:solidFill>
                <a:srgbClr val="FFFFFF"/>
              </a:solidFill>
              <a:latin typeface="DINOT-Regular" pitchFamily="2" charset="0"/>
            </a:endParaRPr>
          </a:p>
        </p:txBody>
      </p:sp>
      <p:sp>
        <p:nvSpPr>
          <p:cNvPr id="2064" name="Text Box 22"/>
          <p:cNvSpPr txBox="1">
            <a:spLocks noChangeArrowheads="1"/>
          </p:cNvSpPr>
          <p:nvPr userDrawn="1"/>
        </p:nvSpPr>
        <p:spPr bwMode="auto">
          <a:xfrm>
            <a:off x="0" y="-319088"/>
            <a:ext cx="4857750" cy="244475"/>
          </a:xfrm>
          <a:prstGeom prst="rect">
            <a:avLst/>
          </a:prstGeom>
          <a:noFill/>
          <a:ln w="9525">
            <a:noFill/>
            <a:miter lim="800000"/>
            <a:headEnd/>
            <a:tailEnd/>
          </a:ln>
        </p:spPr>
        <p:txBody>
          <a:bodyPr lIns="0" tIns="0" rIns="0" bIns="0">
            <a:spAutoFit/>
          </a:bodyPr>
          <a:lstStyle/>
          <a:p>
            <a:pPr eaLnBrk="0" hangingPunct="0">
              <a:defRPr/>
            </a:pPr>
            <a:r>
              <a:rPr lang="zh-CN" altLang="en-US" sz="1600">
                <a:solidFill>
                  <a:srgbClr val="FF0000"/>
                </a:solidFill>
                <a:latin typeface="黑体" pitchFamily="2" charset="-122"/>
                <a:ea typeface="黑体" pitchFamily="2" charset="-122"/>
              </a:rPr>
              <a:t>中文版：首页</a:t>
            </a:r>
            <a:endParaRPr lang="en-US" sz="1600">
              <a:solidFill>
                <a:srgbClr val="FF0000"/>
              </a:solidFill>
              <a:latin typeface="黑体" pitchFamily="2" charset="-122"/>
              <a:ea typeface="黑体" pitchFamily="2" charset="-122"/>
            </a:endParaRPr>
          </a:p>
        </p:txBody>
      </p:sp>
      <p:pic>
        <p:nvPicPr>
          <p:cNvPr id="6161" name="图片 18" descr="arrow cover.jpg"/>
          <p:cNvPicPr>
            <a:picLocks noChangeAspect="1" noChangeArrowheads="1"/>
          </p:cNvPicPr>
          <p:nvPr userDrawn="1"/>
        </p:nvPicPr>
        <p:blipFill>
          <a:blip r:embed="rId14" cstate="print"/>
          <a:srcRect/>
          <a:stretch>
            <a:fillRect/>
          </a:stretch>
        </p:blipFill>
        <p:spPr bwMode="auto">
          <a:xfrm>
            <a:off x="8429625" y="0"/>
            <a:ext cx="714375" cy="714375"/>
          </a:xfrm>
          <a:prstGeom prst="rect">
            <a:avLst/>
          </a:prstGeom>
          <a:noFill/>
          <a:ln w="9525">
            <a:noFill/>
            <a:miter lim="800000"/>
            <a:headEnd/>
            <a:tailEnd/>
          </a:ln>
        </p:spPr>
      </p:pic>
      <p:pic>
        <p:nvPicPr>
          <p:cNvPr id="6162" name="图片 19" descr="ppt-coverlogo.jpg"/>
          <p:cNvPicPr>
            <a:picLocks noChangeAspect="1" noChangeArrowheads="1"/>
          </p:cNvPicPr>
          <p:nvPr userDrawn="1"/>
        </p:nvPicPr>
        <p:blipFill>
          <a:blip r:embed="rId15" cstate="print"/>
          <a:srcRect/>
          <a:stretch>
            <a:fillRect/>
          </a:stretch>
        </p:blipFill>
        <p:spPr bwMode="auto">
          <a:xfrm>
            <a:off x="366713" y="5119688"/>
            <a:ext cx="2341562" cy="566737"/>
          </a:xfrm>
          <a:prstGeom prst="rect">
            <a:avLst/>
          </a:prstGeom>
          <a:noFill/>
          <a:ln w="9525">
            <a:noFill/>
            <a:miter lim="800000"/>
            <a:headEnd/>
            <a:tailEnd/>
          </a:ln>
        </p:spPr>
      </p:pic>
      <p:cxnSp>
        <p:nvCxnSpPr>
          <p:cNvPr id="6163" name="直接箭头连接符 8"/>
          <p:cNvCxnSpPr>
            <a:cxnSpLocks noChangeShapeType="1"/>
          </p:cNvCxnSpPr>
          <p:nvPr userDrawn="1"/>
        </p:nvCxnSpPr>
        <p:spPr bwMode="auto">
          <a:xfrm>
            <a:off x="-233363" y="5021263"/>
            <a:ext cx="214313" cy="1587"/>
          </a:xfrm>
          <a:prstGeom prst="straightConnector1">
            <a:avLst/>
          </a:prstGeom>
          <a:noFill/>
          <a:ln w="9525">
            <a:solidFill>
              <a:schemeClr val="bg1"/>
            </a:solidFill>
            <a:round/>
            <a:headEnd/>
            <a:tailEnd type="arrow" w="med" len="med"/>
          </a:ln>
        </p:spPr>
      </p:cxnSp>
      <p:sp>
        <p:nvSpPr>
          <p:cNvPr id="2068" name="TextBox 21"/>
          <p:cNvSpPr txBox="1">
            <a:spLocks noChangeArrowheads="1"/>
          </p:cNvSpPr>
          <p:nvPr userDrawn="1"/>
        </p:nvSpPr>
        <p:spPr bwMode="auto">
          <a:xfrm>
            <a:off x="-1654175" y="4808538"/>
            <a:ext cx="1385887" cy="855662"/>
          </a:xfrm>
          <a:prstGeom prst="rect">
            <a:avLst/>
          </a:prstGeom>
          <a:noFill/>
          <a:ln w="9525">
            <a:noFill/>
            <a:miter lim="800000"/>
            <a:headEnd/>
            <a:tailEnd/>
          </a:ln>
        </p:spPr>
        <p:txBody>
          <a:bodyPr wrap="none" lIns="0" tIns="0" rIns="0" bIns="0"/>
          <a:lstStyle/>
          <a:p>
            <a:pPr algn="r">
              <a:defRPr/>
            </a:pP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此标题为整个文件的标题</a:t>
            </a:r>
          </a:p>
        </p:txBody>
      </p:sp>
    </p:spTree>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黑体" pitchFamily="2" charset="-122"/>
          <a:ea typeface="黑体" pitchFamily="2" charset="-122"/>
        </a:defRPr>
      </a:lvl2pPr>
      <a:lvl3pPr algn="l" rtl="0" eaLnBrk="0" fontAlgn="base" hangingPunct="0">
        <a:spcBef>
          <a:spcPct val="0"/>
        </a:spcBef>
        <a:spcAft>
          <a:spcPct val="0"/>
        </a:spcAft>
        <a:defRPr sz="2000">
          <a:solidFill>
            <a:schemeClr val="bg1"/>
          </a:solidFill>
          <a:latin typeface="黑体" pitchFamily="2" charset="-122"/>
          <a:ea typeface="黑体" pitchFamily="2" charset="-122"/>
        </a:defRPr>
      </a:lvl3pPr>
      <a:lvl4pPr algn="l" rtl="0" eaLnBrk="0" fontAlgn="base" hangingPunct="0">
        <a:spcBef>
          <a:spcPct val="0"/>
        </a:spcBef>
        <a:spcAft>
          <a:spcPct val="0"/>
        </a:spcAft>
        <a:defRPr sz="2000">
          <a:solidFill>
            <a:schemeClr val="bg1"/>
          </a:solidFill>
          <a:latin typeface="黑体" pitchFamily="2" charset="-122"/>
          <a:ea typeface="黑体" pitchFamily="2" charset="-122"/>
        </a:defRPr>
      </a:lvl4pPr>
      <a:lvl5pPr algn="l" rtl="0" eaLnBrk="0" fontAlgn="base" hangingPunct="0">
        <a:spcBef>
          <a:spcPct val="0"/>
        </a:spcBef>
        <a:spcAft>
          <a:spcPct val="0"/>
        </a:spcAft>
        <a:defRPr sz="2000">
          <a:solidFill>
            <a:schemeClr val="bg1"/>
          </a:solidFill>
          <a:latin typeface="黑体" pitchFamily="2" charset="-122"/>
          <a:ea typeface="黑体" pitchFamily="2" charset="-122"/>
        </a:defRPr>
      </a:lvl5pPr>
      <a:lvl6pPr marL="457200" algn="l" rtl="0" fontAlgn="base">
        <a:spcBef>
          <a:spcPct val="0"/>
        </a:spcBef>
        <a:spcAft>
          <a:spcPct val="0"/>
        </a:spcAft>
        <a:defRPr sz="2000">
          <a:solidFill>
            <a:schemeClr val="bg1"/>
          </a:solidFill>
          <a:latin typeface="黑体" pitchFamily="2" charset="-122"/>
          <a:ea typeface="黑体" pitchFamily="2" charset="-122"/>
        </a:defRPr>
      </a:lvl6pPr>
      <a:lvl7pPr marL="914400" algn="l" rtl="0" fontAlgn="base">
        <a:spcBef>
          <a:spcPct val="0"/>
        </a:spcBef>
        <a:spcAft>
          <a:spcPct val="0"/>
        </a:spcAft>
        <a:defRPr sz="2000">
          <a:solidFill>
            <a:schemeClr val="bg1"/>
          </a:solidFill>
          <a:latin typeface="黑体" pitchFamily="2" charset="-122"/>
          <a:ea typeface="黑体" pitchFamily="2" charset="-122"/>
        </a:defRPr>
      </a:lvl7pPr>
      <a:lvl8pPr marL="1371600" algn="l" rtl="0" fontAlgn="base">
        <a:spcBef>
          <a:spcPct val="0"/>
        </a:spcBef>
        <a:spcAft>
          <a:spcPct val="0"/>
        </a:spcAft>
        <a:defRPr sz="2000">
          <a:solidFill>
            <a:schemeClr val="bg1"/>
          </a:solidFill>
          <a:latin typeface="黑体" pitchFamily="2" charset="-122"/>
          <a:ea typeface="黑体" pitchFamily="2" charset="-122"/>
        </a:defRPr>
      </a:lvl8pPr>
      <a:lvl9pPr marL="1828800" algn="l" rtl="0" fontAlgn="base">
        <a:spcBef>
          <a:spcPct val="0"/>
        </a:spcBef>
        <a:spcAft>
          <a:spcPct val="0"/>
        </a:spcAft>
        <a:defRPr sz="2000">
          <a:solidFill>
            <a:schemeClr val="bg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4" name="矩形 47"/>
          <p:cNvSpPr>
            <a:spLocks noChangeArrowheads="1"/>
          </p:cNvSpPr>
          <p:nvPr userDrawn="1"/>
        </p:nvSpPr>
        <p:spPr bwMode="auto">
          <a:xfrm>
            <a:off x="341313" y="273050"/>
            <a:ext cx="8461375" cy="539750"/>
          </a:xfrm>
          <a:prstGeom prst="rect">
            <a:avLst/>
          </a:prstGeom>
          <a:solidFill>
            <a:srgbClr val="8CC63F"/>
          </a:solidFill>
          <a:ln w="9525">
            <a:noFill/>
            <a:miter lim="800000"/>
            <a:headEnd/>
            <a:tailEnd/>
          </a:ln>
        </p:spPr>
        <p:txBody>
          <a:bodyPr wrap="none" lIns="0" rIns="0" anchor="ctr"/>
          <a:lstStyle/>
          <a:p>
            <a:pPr algn="ctr">
              <a:defRPr/>
            </a:pPr>
            <a:endParaRPr lang="zh-CN" altLang="en-US">
              <a:solidFill>
                <a:srgbClr val="FFFFFF"/>
              </a:solidFill>
              <a:latin typeface="DINOT-Regular" pitchFamily="2" charset="0"/>
            </a:endParaRPr>
          </a:p>
        </p:txBody>
      </p:sp>
      <p:sp>
        <p:nvSpPr>
          <p:cNvPr id="3075" name="Rectangle 9"/>
          <p:cNvSpPr>
            <a:spLocks noChangeArrowheads="1"/>
          </p:cNvSpPr>
          <p:nvPr/>
        </p:nvSpPr>
        <p:spPr bwMode="auto">
          <a:xfrm>
            <a:off x="8423275" y="6400800"/>
            <a:ext cx="379413" cy="360363"/>
          </a:xfrm>
          <a:prstGeom prst="rect">
            <a:avLst/>
          </a:prstGeom>
          <a:noFill/>
          <a:ln w="9525">
            <a:noFill/>
            <a:miter lim="800000"/>
            <a:headEnd/>
            <a:tailEnd/>
          </a:ln>
        </p:spPr>
        <p:txBody>
          <a:bodyPr lIns="0" rIns="0" anchor="ctr"/>
          <a:lstStyle/>
          <a:p>
            <a:pPr algn="r" eaLnBrk="0" hangingPunct="0">
              <a:defRPr/>
            </a:pPr>
            <a:fld id="{4965348F-3711-447B-88CF-CA6136F130EC}" type="slidenum">
              <a:rPr lang="de-DE" altLang="en-US" sz="900">
                <a:solidFill>
                  <a:srgbClr val="5F5F5F"/>
                </a:solidFill>
                <a:ea typeface="MS PGothic" pitchFamily="34" charset="-128"/>
              </a:rPr>
              <a:pPr algn="r" eaLnBrk="0" hangingPunct="0">
                <a:defRPr/>
              </a:pPr>
              <a:t>‹#›</a:t>
            </a:fld>
            <a:endParaRPr lang="de-DE" altLang="en-US" sz="900">
              <a:solidFill>
                <a:srgbClr val="5F5F5F"/>
              </a:solidFill>
              <a:ea typeface="MS PGothic" pitchFamily="34" charset="-128"/>
            </a:endParaRPr>
          </a:p>
        </p:txBody>
      </p:sp>
      <p:cxnSp>
        <p:nvCxnSpPr>
          <p:cNvPr id="7172" name="直接箭头连接符 24"/>
          <p:cNvCxnSpPr>
            <a:cxnSpLocks noChangeShapeType="1"/>
          </p:cNvCxnSpPr>
          <p:nvPr/>
        </p:nvCxnSpPr>
        <p:spPr bwMode="auto">
          <a:xfrm flipH="1">
            <a:off x="9271000" y="6402388"/>
            <a:ext cx="214313" cy="1587"/>
          </a:xfrm>
          <a:prstGeom prst="straightConnector1">
            <a:avLst/>
          </a:prstGeom>
          <a:noFill/>
          <a:ln w="9525">
            <a:solidFill>
              <a:schemeClr val="bg1"/>
            </a:solidFill>
            <a:round/>
            <a:headEnd/>
            <a:tailEnd type="arrow" w="med" len="med"/>
          </a:ln>
        </p:spPr>
      </p:cxnSp>
      <p:sp>
        <p:nvSpPr>
          <p:cNvPr id="3077" name="TextBox 25"/>
          <p:cNvSpPr txBox="1">
            <a:spLocks noChangeArrowheads="1"/>
          </p:cNvSpPr>
          <p:nvPr/>
        </p:nvSpPr>
        <p:spPr bwMode="auto">
          <a:xfrm>
            <a:off x="9466263" y="6296025"/>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8.28</a:t>
            </a:r>
            <a:endParaRPr lang="zh-CN" altLang="en-US" sz="900">
              <a:solidFill>
                <a:schemeClr val="bg1"/>
              </a:solidFill>
              <a:latin typeface="DINOT-Regular" pitchFamily="2" charset="0"/>
            </a:endParaRPr>
          </a:p>
        </p:txBody>
      </p:sp>
      <p:cxnSp>
        <p:nvCxnSpPr>
          <p:cNvPr id="7174" name="直接箭头连接符 26"/>
          <p:cNvCxnSpPr>
            <a:cxnSpLocks noChangeShapeType="1"/>
          </p:cNvCxnSpPr>
          <p:nvPr/>
        </p:nvCxnSpPr>
        <p:spPr bwMode="auto">
          <a:xfrm flipH="1">
            <a:off x="9271000" y="3416300"/>
            <a:ext cx="214313" cy="1588"/>
          </a:xfrm>
          <a:prstGeom prst="straightConnector1">
            <a:avLst/>
          </a:prstGeom>
          <a:noFill/>
          <a:ln w="9525">
            <a:solidFill>
              <a:schemeClr val="bg1"/>
            </a:solidFill>
            <a:round/>
            <a:headEnd/>
            <a:tailEnd type="arrow" w="med" len="med"/>
          </a:ln>
        </p:spPr>
      </p:cxnSp>
      <p:sp>
        <p:nvSpPr>
          <p:cNvPr id="3079" name="TextBox 27"/>
          <p:cNvSpPr txBox="1">
            <a:spLocks noChangeArrowheads="1"/>
          </p:cNvSpPr>
          <p:nvPr/>
        </p:nvSpPr>
        <p:spPr bwMode="auto">
          <a:xfrm>
            <a:off x="9466263" y="3309938"/>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cxnSp>
        <p:nvCxnSpPr>
          <p:cNvPr id="7176" name="直接箭头连接符 30"/>
          <p:cNvCxnSpPr>
            <a:cxnSpLocks noChangeShapeType="1"/>
          </p:cNvCxnSpPr>
          <p:nvPr/>
        </p:nvCxnSpPr>
        <p:spPr bwMode="auto">
          <a:xfrm rot="5400000" flipH="1">
            <a:off x="4464051" y="7086600"/>
            <a:ext cx="214312" cy="1587"/>
          </a:xfrm>
          <a:prstGeom prst="straightConnector1">
            <a:avLst/>
          </a:prstGeom>
          <a:noFill/>
          <a:ln w="9525">
            <a:solidFill>
              <a:schemeClr val="bg1"/>
            </a:solidFill>
            <a:round/>
            <a:headEnd/>
            <a:tailEnd type="arrow" w="med" len="med"/>
          </a:ln>
        </p:spPr>
      </p:cxnSp>
      <p:sp>
        <p:nvSpPr>
          <p:cNvPr id="3081" name="TextBox 31"/>
          <p:cNvSpPr txBox="1">
            <a:spLocks noChangeArrowheads="1"/>
          </p:cNvSpPr>
          <p:nvPr/>
        </p:nvSpPr>
        <p:spPr bwMode="auto">
          <a:xfrm>
            <a:off x="4311650" y="7191375"/>
            <a:ext cx="538163" cy="228600"/>
          </a:xfrm>
          <a:prstGeom prst="rect">
            <a:avLst/>
          </a:prstGeom>
          <a:noFill/>
          <a:ln w="9525">
            <a:noFill/>
            <a:miter lim="800000"/>
            <a:headEnd/>
            <a:tailEnd/>
          </a:ln>
        </p:spPr>
        <p:txBody>
          <a:bodyPr>
            <a:spAutoFit/>
          </a:bodyPr>
          <a:lstStyle/>
          <a:p>
            <a:pPr algn="ct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sp>
        <p:nvSpPr>
          <p:cNvPr id="3082" name="Line 49"/>
          <p:cNvSpPr>
            <a:spLocks noChangeShapeType="1"/>
          </p:cNvSpPr>
          <p:nvPr/>
        </p:nvSpPr>
        <p:spPr bwMode="auto">
          <a:xfrm>
            <a:off x="341313" y="6403975"/>
            <a:ext cx="8461375" cy="0"/>
          </a:xfrm>
          <a:prstGeom prst="line">
            <a:avLst/>
          </a:prstGeom>
          <a:noFill/>
          <a:ln w="19050" cap="rnd">
            <a:solidFill>
              <a:srgbClr val="8CC63F"/>
            </a:solidFill>
            <a:round/>
            <a:headEnd/>
            <a:tailEnd/>
          </a:ln>
        </p:spPr>
        <p:txBody>
          <a:bodyPr wrap="none" anchor="ctr"/>
          <a:lstStyle/>
          <a:p>
            <a:pPr>
              <a:defRPr/>
            </a:pPr>
            <a:endParaRPr lang="zh-CN" altLang="en-US"/>
          </a:p>
        </p:txBody>
      </p:sp>
      <p:sp>
        <p:nvSpPr>
          <p:cNvPr id="3084" name="TextBox 40"/>
          <p:cNvSpPr txBox="1">
            <a:spLocks noChangeArrowheads="1"/>
          </p:cNvSpPr>
          <p:nvPr/>
        </p:nvSpPr>
        <p:spPr bwMode="auto">
          <a:xfrm>
            <a:off x="-1397000" y="2346325"/>
            <a:ext cx="1236662" cy="1508125"/>
          </a:xfrm>
          <a:prstGeom prst="rect">
            <a:avLst/>
          </a:prstGeom>
          <a:noFill/>
          <a:ln w="9525">
            <a:noFill/>
            <a:miter lim="800000"/>
            <a:headEnd/>
            <a:tailEnd/>
          </a:ln>
        </p:spPr>
        <p:txBody>
          <a:bodyPr lIns="0" tIns="0" rIns="0" bIns="0" anchor="ctr">
            <a:spAutoFit/>
          </a:bodyPr>
          <a:lstStyle/>
          <a:p>
            <a:pPr marL="92075" indent="-92075">
              <a:buFont typeface="Arial" pitchFamily="34" charset="0"/>
              <a:buChar char="•"/>
              <a:defRPr/>
            </a:pPr>
            <a:r>
              <a:rPr lang="zh-CN" altLang="en-US" sz="900">
                <a:solidFill>
                  <a:schemeClr val="bg1"/>
                </a:solidFill>
                <a:latin typeface="黑体" pitchFamily="2" charset="-122"/>
                <a:ea typeface="黑体" pitchFamily="2" charset="-122"/>
              </a:rPr>
              <a:t>英文字体请用 </a:t>
            </a:r>
            <a:r>
              <a:rPr lang="en-US" sz="900">
                <a:solidFill>
                  <a:schemeClr val="bg1"/>
                </a:solidFill>
                <a:ea typeface="黑体" pitchFamily="2" charset="-122"/>
              </a:rPr>
              <a:t>Aril</a:t>
            </a:r>
          </a:p>
          <a:p>
            <a:pPr marL="92075" indent="-92075">
              <a:buFont typeface="Arial" pitchFamily="34" charset="0"/>
              <a:buChar char="•"/>
              <a:defRPr/>
            </a:pPr>
            <a:r>
              <a:rPr lang="zh-CN" altLang="en-US" sz="900">
                <a:solidFill>
                  <a:schemeClr val="bg1"/>
                </a:solidFill>
                <a:latin typeface="黑体" pitchFamily="2" charset="-122"/>
              </a:rPr>
              <a:t>中文字体：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标题类用黑体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正文类用宋体</a:t>
            </a:r>
            <a:endParaRPr lang="en-US" sz="900">
              <a:solidFill>
                <a:schemeClr val="bg1"/>
              </a:solidFill>
              <a:latin typeface="黑体" pitchFamily="2" charset="-122"/>
            </a:endParaRPr>
          </a:p>
          <a:p>
            <a:pPr marL="92075" indent="-92075">
              <a:buFont typeface="Arial" pitchFamily="34" charset="0"/>
              <a:buChar char="•"/>
              <a:defRPr/>
            </a:pPr>
            <a:r>
              <a:rPr lang="zh-CN" altLang="en-US" sz="900">
                <a:solidFill>
                  <a:schemeClr val="bg1"/>
                </a:solidFill>
                <a:latin typeface="黑体" pitchFamily="2" charset="-122"/>
              </a:rPr>
              <a:t>辅助线的关闭和显示：</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右键点击空白处</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下拉菜单中选择</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网格和参考线</a:t>
            </a:r>
            <a:endParaRPr lang="en-US" sz="900">
              <a:solidFill>
                <a:schemeClr val="bg1"/>
              </a:solidFill>
              <a:latin typeface="黑体" pitchFamily="2" charset="-122"/>
            </a:endParaRPr>
          </a:p>
          <a:p>
            <a:pPr marL="92075" indent="-92075">
              <a:defRPr/>
            </a:pPr>
            <a:r>
              <a:rPr lang="en-US" sz="900">
                <a:solidFill>
                  <a:schemeClr val="bg1"/>
                </a:solidFill>
                <a:cs typeface="Arial" pitchFamily="34" charset="0"/>
              </a:rPr>
              <a:t>(grid and guides)</a:t>
            </a:r>
            <a:endParaRPr lang="zh-CN" altLang="en-US" sz="900">
              <a:solidFill>
                <a:schemeClr val="bg1"/>
              </a:solidFill>
              <a:cs typeface="Arial" pitchFamily="34" charset="0"/>
            </a:endParaRPr>
          </a:p>
          <a:p>
            <a:pPr marL="92075" indent="-92075">
              <a:buFont typeface="Arial" pitchFamily="34" charset="0"/>
              <a:buNone/>
              <a:defRPr/>
            </a:pPr>
            <a:endParaRPr lang="zh-CN" altLang="en-US" sz="900">
              <a:solidFill>
                <a:schemeClr val="bg1"/>
              </a:solidFill>
              <a:latin typeface="黑体" pitchFamily="2" charset="-122"/>
            </a:endParaRPr>
          </a:p>
          <a:p>
            <a:pPr marL="92075" indent="-92075">
              <a:buFont typeface="Arial" pitchFamily="34" charset="0"/>
              <a:buChar char="•"/>
              <a:defRPr/>
            </a:pPr>
            <a:endParaRPr lang="zh-CN" altLang="en-US" sz="900">
              <a:solidFill>
                <a:schemeClr val="bg1"/>
              </a:solidFill>
              <a:ea typeface="黑体" pitchFamily="2" charset="-122"/>
            </a:endParaRPr>
          </a:p>
        </p:txBody>
      </p:sp>
      <p:sp>
        <p:nvSpPr>
          <p:cNvPr id="3085" name="Footer Placeholder 43"/>
          <p:cNvSpPr txBox="1">
            <a:spLocks noChangeArrowheads="1"/>
          </p:cNvSpPr>
          <p:nvPr userDrawn="1"/>
        </p:nvSpPr>
        <p:spPr bwMode="auto">
          <a:xfrm>
            <a:off x="357188" y="6400800"/>
            <a:ext cx="5300662" cy="360363"/>
          </a:xfrm>
          <a:prstGeom prst="rect">
            <a:avLst/>
          </a:prstGeom>
          <a:noFill/>
          <a:ln w="9525">
            <a:noFill/>
            <a:miter lim="800000"/>
            <a:headEnd/>
            <a:tailEnd/>
          </a:ln>
        </p:spPr>
        <p:txBody>
          <a:bodyPr lIns="0" rIns="0" anchor="ctr"/>
          <a:lstStyle/>
          <a:p>
            <a:pPr>
              <a:defRPr/>
            </a:pPr>
            <a:r>
              <a:rPr lang="en-US" sz="900">
                <a:solidFill>
                  <a:srgbClr val="5F5F5F"/>
                </a:solidFill>
                <a:cs typeface="Arial" pitchFamily="34" charset="0"/>
              </a:rPr>
              <a:t>www.ginverter.com </a:t>
            </a:r>
            <a:r>
              <a:rPr lang="zh-CN" altLang="en-US" sz="900">
                <a:solidFill>
                  <a:srgbClr val="5F5F5F"/>
                </a:solidFill>
                <a:cs typeface="Arial" pitchFamily="34" charset="0"/>
              </a:rPr>
              <a:t>－ </a:t>
            </a:r>
            <a:r>
              <a:rPr lang="en-US" sz="900">
                <a:solidFill>
                  <a:srgbClr val="5F5F5F"/>
                </a:solidFill>
                <a:cs typeface="Arial" pitchFamily="34" charset="0"/>
              </a:rPr>
              <a:t>© Growatt</a:t>
            </a:r>
            <a:r>
              <a:rPr lang="zh-CN" altLang="en-US" sz="900">
                <a:solidFill>
                  <a:srgbClr val="5F5F5F"/>
                </a:solidFill>
                <a:cs typeface="Arial" pitchFamily="34" charset="0"/>
              </a:rPr>
              <a:t> － </a:t>
            </a:r>
            <a:r>
              <a:rPr lang="en-US" sz="900">
                <a:solidFill>
                  <a:srgbClr val="5F5F5F"/>
                </a:solidFill>
                <a:cs typeface="Arial" pitchFamily="34" charset="0"/>
              </a:rPr>
              <a:t>powering tomorrow</a:t>
            </a:r>
          </a:p>
        </p:txBody>
      </p:sp>
      <p:pic>
        <p:nvPicPr>
          <p:cNvPr id="7181" name="图片 46" descr="ppt-logo.jpg"/>
          <p:cNvPicPr>
            <a:picLocks noChangeAspect="1" noChangeArrowheads="1"/>
          </p:cNvPicPr>
          <p:nvPr userDrawn="1"/>
        </p:nvPicPr>
        <p:blipFill>
          <a:blip r:embed="rId13" cstate="print"/>
          <a:srcRect/>
          <a:stretch>
            <a:fillRect/>
          </a:stretch>
        </p:blipFill>
        <p:spPr bwMode="auto">
          <a:xfrm>
            <a:off x="7294563" y="385763"/>
            <a:ext cx="1349375" cy="328612"/>
          </a:xfrm>
          <a:prstGeom prst="rect">
            <a:avLst/>
          </a:prstGeom>
          <a:noFill/>
          <a:ln w="9525">
            <a:noFill/>
            <a:miter lim="800000"/>
            <a:headEnd/>
            <a:tailEnd/>
          </a:ln>
        </p:spPr>
      </p:pic>
      <p:sp>
        <p:nvSpPr>
          <p:cNvPr id="3087" name="Text Box 22"/>
          <p:cNvSpPr txBox="1">
            <a:spLocks noChangeArrowheads="1"/>
          </p:cNvSpPr>
          <p:nvPr userDrawn="1"/>
        </p:nvSpPr>
        <p:spPr bwMode="auto">
          <a:xfrm>
            <a:off x="0" y="-319088"/>
            <a:ext cx="4857750" cy="244475"/>
          </a:xfrm>
          <a:prstGeom prst="rect">
            <a:avLst/>
          </a:prstGeom>
          <a:noFill/>
          <a:ln w="9525">
            <a:noFill/>
            <a:miter lim="800000"/>
            <a:headEnd/>
            <a:tailEnd/>
          </a:ln>
        </p:spPr>
        <p:txBody>
          <a:bodyPr lIns="0" tIns="0" rIns="0" bIns="0">
            <a:spAutoFit/>
          </a:bodyPr>
          <a:lstStyle/>
          <a:p>
            <a:pPr eaLnBrk="0" hangingPunct="0">
              <a:defRPr/>
            </a:pPr>
            <a:r>
              <a:rPr lang="zh-CN" altLang="en-US" sz="1600">
                <a:solidFill>
                  <a:srgbClr val="FF0000"/>
                </a:solidFill>
                <a:latin typeface="黑体" pitchFamily="2" charset="-122"/>
                <a:ea typeface="黑体" pitchFamily="2" charset="-122"/>
              </a:rPr>
              <a:t>中文版：目录页</a:t>
            </a:r>
            <a:endParaRPr lang="en-US" sz="1600">
              <a:solidFill>
                <a:srgbClr val="FF0000"/>
              </a:solidFill>
              <a:latin typeface="黑体" pitchFamily="2" charset="-122"/>
              <a:ea typeface="黑体" pitchFamily="2" charset="-122"/>
            </a:endParaRPr>
          </a:p>
        </p:txBody>
      </p:sp>
      <p:cxnSp>
        <p:nvCxnSpPr>
          <p:cNvPr id="7183" name="直接箭头连接符 8"/>
          <p:cNvCxnSpPr>
            <a:cxnSpLocks noChangeShapeType="1"/>
          </p:cNvCxnSpPr>
          <p:nvPr userDrawn="1"/>
        </p:nvCxnSpPr>
        <p:spPr bwMode="auto">
          <a:xfrm>
            <a:off x="-233363" y="1652588"/>
            <a:ext cx="214313" cy="1587"/>
          </a:xfrm>
          <a:prstGeom prst="straightConnector1">
            <a:avLst/>
          </a:prstGeom>
          <a:noFill/>
          <a:ln w="9525">
            <a:solidFill>
              <a:schemeClr val="bg1"/>
            </a:solidFill>
            <a:round/>
            <a:headEnd/>
            <a:tailEnd type="arrow" w="med" len="med"/>
          </a:ln>
        </p:spPr>
      </p:cxnSp>
      <p:sp>
        <p:nvSpPr>
          <p:cNvPr id="3089" name="TextBox 18"/>
          <p:cNvSpPr txBox="1">
            <a:spLocks noChangeArrowheads="1"/>
          </p:cNvSpPr>
          <p:nvPr userDrawn="1"/>
        </p:nvSpPr>
        <p:spPr bwMode="auto">
          <a:xfrm>
            <a:off x="-1455738" y="1524000"/>
            <a:ext cx="1187450" cy="542925"/>
          </a:xfrm>
          <a:prstGeom prst="rect">
            <a:avLst/>
          </a:prstGeom>
          <a:noFill/>
          <a:ln w="9525">
            <a:noFill/>
            <a:miter lim="800000"/>
            <a:headEnd/>
            <a:tailEnd/>
          </a:ln>
        </p:spPr>
        <p:txBody>
          <a:bodyPr wrap="none" lIns="0" tIns="0" rIns="0" bIns="0"/>
          <a:lstStyle/>
          <a:p>
            <a:pPr algn="r">
              <a:defRPr/>
            </a:pPr>
            <a:r>
              <a:rPr lang="zh-CN" altLang="en-US" sz="900">
                <a:solidFill>
                  <a:schemeClr val="bg1"/>
                </a:solidFill>
                <a:latin typeface="黑体" pitchFamily="2" charset="-122"/>
                <a:ea typeface="黑体" pitchFamily="2" charset="-122"/>
              </a:rPr>
              <a:t>创建下一级的</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项目符号内容</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同时按住</a:t>
            </a:r>
            <a:endParaRPr lang="en-US" sz="900">
              <a:solidFill>
                <a:schemeClr val="bg1"/>
              </a:solidFill>
              <a:latin typeface="黑体" pitchFamily="2" charset="-122"/>
              <a:ea typeface="黑体" pitchFamily="2" charset="-122"/>
            </a:endParaRPr>
          </a:p>
          <a:p>
            <a:pPr algn="r">
              <a:defRPr/>
            </a:pPr>
            <a:r>
              <a:rPr lang="en-US" sz="900">
                <a:solidFill>
                  <a:schemeClr val="bg1"/>
                </a:solidFill>
                <a:cs typeface="Arial" pitchFamily="34" charset="0"/>
              </a:rPr>
              <a:t>Enter+ Tab </a:t>
            </a:r>
            <a:endParaRPr lang="zh-CN" altLang="en-US" sz="900">
              <a:solidFill>
                <a:schemeClr val="bg1"/>
              </a:solidFill>
              <a:ea typeface="黑体" pitchFamily="2" charset="-122"/>
            </a:endParaRPr>
          </a:p>
        </p:txBody>
      </p:sp>
      <p:cxnSp>
        <p:nvCxnSpPr>
          <p:cNvPr id="7185" name="直接箭头连接符 8"/>
          <p:cNvCxnSpPr>
            <a:cxnSpLocks noChangeShapeType="1"/>
          </p:cNvCxnSpPr>
          <p:nvPr userDrawn="1"/>
        </p:nvCxnSpPr>
        <p:spPr bwMode="auto">
          <a:xfrm>
            <a:off x="-233363" y="538163"/>
            <a:ext cx="214313" cy="1587"/>
          </a:xfrm>
          <a:prstGeom prst="straightConnector1">
            <a:avLst/>
          </a:prstGeom>
          <a:noFill/>
          <a:ln w="9525">
            <a:solidFill>
              <a:schemeClr val="bg1"/>
            </a:solidFill>
            <a:round/>
            <a:headEnd/>
            <a:tailEnd type="arrow" w="med" len="med"/>
          </a:ln>
        </p:spPr>
      </p:cxnSp>
      <p:sp>
        <p:nvSpPr>
          <p:cNvPr id="3091" name="TextBox 20"/>
          <p:cNvSpPr txBox="1">
            <a:spLocks noChangeArrowheads="1"/>
          </p:cNvSpPr>
          <p:nvPr userDrawn="1"/>
        </p:nvSpPr>
        <p:spPr bwMode="auto">
          <a:xfrm>
            <a:off x="-1654175" y="325438"/>
            <a:ext cx="1385887" cy="855662"/>
          </a:xfrm>
          <a:prstGeom prst="rect">
            <a:avLst/>
          </a:prstGeom>
          <a:noFill/>
          <a:ln w="9525">
            <a:noFill/>
            <a:miter lim="800000"/>
            <a:headEnd/>
            <a:tailEnd/>
          </a:ln>
        </p:spPr>
        <p:txBody>
          <a:bodyPr wrap="none" lIns="0" tIns="0" rIns="0" bIns="0"/>
          <a:lstStyle/>
          <a:p>
            <a:pPr algn="r">
              <a:defRPr/>
            </a:pPr>
            <a:r>
              <a:rPr lang="zh-CN" altLang="en-US" sz="900">
                <a:solidFill>
                  <a:schemeClr val="bg1"/>
                </a:solidFill>
                <a:latin typeface="黑体" pitchFamily="2" charset="-122"/>
                <a:ea typeface="黑体" pitchFamily="2" charset="-122"/>
              </a:rPr>
              <a:t>每个页面中</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在此添加或粘贴标题</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此标题为整个文件的标题</a:t>
            </a:r>
          </a:p>
        </p:txBody>
      </p:sp>
      <p:sp>
        <p:nvSpPr>
          <p:cNvPr id="7187" name="Title Placeholder 43"/>
          <p:cNvSpPr>
            <a:spLocks noGrp="1" noChangeArrowheads="1"/>
          </p:cNvSpPr>
          <p:nvPr>
            <p:ph type="title"/>
          </p:nvPr>
        </p:nvSpPr>
        <p:spPr bwMode="auto">
          <a:xfrm>
            <a:off x="341313" y="273050"/>
            <a:ext cx="8461375" cy="539750"/>
          </a:xfrm>
          <a:prstGeom prst="rect">
            <a:avLst/>
          </a:prstGeom>
          <a:noFill/>
          <a:ln w="9525">
            <a:noFill/>
            <a:miter lim="800000"/>
            <a:headEnd/>
            <a:tailEnd/>
          </a:ln>
        </p:spPr>
        <p:txBody>
          <a:bodyPr vert="horz" wrap="none" lIns="180000" tIns="45720" rIns="91440" bIns="45720" numCol="1" anchor="ctr" anchorCtr="0" compatLnSpc="1">
            <a:prstTxWarp prst="textNoShape">
              <a:avLst/>
            </a:prstTxWarp>
          </a:bodyPr>
          <a:lstStyle/>
          <a:p>
            <a:pPr lvl="0"/>
            <a:r>
              <a:rPr lang="zh-CN" altLang="en-US" smtClean="0"/>
              <a:t>单击此处添加幻灯片标题</a:t>
            </a:r>
          </a:p>
        </p:txBody>
      </p:sp>
    </p:spTree>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黑体" pitchFamily="2" charset="-122"/>
          <a:ea typeface="黑体" pitchFamily="2" charset="-122"/>
        </a:defRPr>
      </a:lvl2pPr>
      <a:lvl3pPr algn="l" rtl="0" eaLnBrk="0" fontAlgn="base" hangingPunct="0">
        <a:spcBef>
          <a:spcPct val="0"/>
        </a:spcBef>
        <a:spcAft>
          <a:spcPct val="0"/>
        </a:spcAft>
        <a:defRPr sz="2000">
          <a:solidFill>
            <a:schemeClr val="bg1"/>
          </a:solidFill>
          <a:latin typeface="黑体" pitchFamily="2" charset="-122"/>
          <a:ea typeface="黑体" pitchFamily="2" charset="-122"/>
        </a:defRPr>
      </a:lvl3pPr>
      <a:lvl4pPr algn="l" rtl="0" eaLnBrk="0" fontAlgn="base" hangingPunct="0">
        <a:spcBef>
          <a:spcPct val="0"/>
        </a:spcBef>
        <a:spcAft>
          <a:spcPct val="0"/>
        </a:spcAft>
        <a:defRPr sz="2000">
          <a:solidFill>
            <a:schemeClr val="bg1"/>
          </a:solidFill>
          <a:latin typeface="黑体" pitchFamily="2" charset="-122"/>
          <a:ea typeface="黑体" pitchFamily="2" charset="-122"/>
        </a:defRPr>
      </a:lvl4pPr>
      <a:lvl5pPr algn="l" rtl="0" eaLnBrk="0" fontAlgn="base" hangingPunct="0">
        <a:spcBef>
          <a:spcPct val="0"/>
        </a:spcBef>
        <a:spcAft>
          <a:spcPct val="0"/>
        </a:spcAft>
        <a:defRPr sz="2000">
          <a:solidFill>
            <a:schemeClr val="bg1"/>
          </a:solidFill>
          <a:latin typeface="黑体" pitchFamily="2" charset="-122"/>
          <a:ea typeface="黑体" pitchFamily="2" charset="-122"/>
        </a:defRPr>
      </a:lvl5pPr>
      <a:lvl6pPr marL="457200" algn="l" rtl="0" fontAlgn="base">
        <a:spcBef>
          <a:spcPct val="0"/>
        </a:spcBef>
        <a:spcAft>
          <a:spcPct val="0"/>
        </a:spcAft>
        <a:defRPr sz="2000">
          <a:solidFill>
            <a:schemeClr val="bg1"/>
          </a:solidFill>
          <a:latin typeface="黑体" pitchFamily="2" charset="-122"/>
          <a:ea typeface="黑体" pitchFamily="2" charset="-122"/>
        </a:defRPr>
      </a:lvl6pPr>
      <a:lvl7pPr marL="914400" algn="l" rtl="0" fontAlgn="base">
        <a:spcBef>
          <a:spcPct val="0"/>
        </a:spcBef>
        <a:spcAft>
          <a:spcPct val="0"/>
        </a:spcAft>
        <a:defRPr sz="2000">
          <a:solidFill>
            <a:schemeClr val="bg1"/>
          </a:solidFill>
          <a:latin typeface="黑体" pitchFamily="2" charset="-122"/>
          <a:ea typeface="黑体" pitchFamily="2" charset="-122"/>
        </a:defRPr>
      </a:lvl7pPr>
      <a:lvl8pPr marL="1371600" algn="l" rtl="0" fontAlgn="base">
        <a:spcBef>
          <a:spcPct val="0"/>
        </a:spcBef>
        <a:spcAft>
          <a:spcPct val="0"/>
        </a:spcAft>
        <a:defRPr sz="2000">
          <a:solidFill>
            <a:schemeClr val="bg1"/>
          </a:solidFill>
          <a:latin typeface="黑体" pitchFamily="2" charset="-122"/>
          <a:ea typeface="黑体" pitchFamily="2" charset="-122"/>
        </a:defRPr>
      </a:lvl8pPr>
      <a:lvl9pPr marL="1828800" algn="l" rtl="0" fontAlgn="base">
        <a:spcBef>
          <a:spcPct val="0"/>
        </a:spcBef>
        <a:spcAft>
          <a:spcPct val="0"/>
        </a:spcAft>
        <a:defRPr sz="2000">
          <a:solidFill>
            <a:schemeClr val="bg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4098" name="矩形 47"/>
          <p:cNvSpPr>
            <a:spLocks noChangeArrowheads="1"/>
          </p:cNvSpPr>
          <p:nvPr userDrawn="1"/>
        </p:nvSpPr>
        <p:spPr bwMode="auto">
          <a:xfrm>
            <a:off x="341313" y="273050"/>
            <a:ext cx="8461375" cy="539750"/>
          </a:xfrm>
          <a:prstGeom prst="rect">
            <a:avLst/>
          </a:prstGeom>
          <a:solidFill>
            <a:srgbClr val="8CC63F"/>
          </a:solidFill>
          <a:ln w="9525">
            <a:noFill/>
            <a:miter lim="800000"/>
            <a:headEnd/>
            <a:tailEnd/>
          </a:ln>
        </p:spPr>
        <p:txBody>
          <a:bodyPr wrap="none" lIns="0" rIns="0" anchor="ctr"/>
          <a:lstStyle/>
          <a:p>
            <a:pPr algn="ctr">
              <a:defRPr/>
            </a:pPr>
            <a:endParaRPr lang="zh-CN" altLang="en-US">
              <a:solidFill>
                <a:srgbClr val="FFFFFF"/>
              </a:solidFill>
              <a:latin typeface="DINOT-Regular" pitchFamily="2" charset="0"/>
            </a:endParaRPr>
          </a:p>
        </p:txBody>
      </p:sp>
      <p:sp>
        <p:nvSpPr>
          <p:cNvPr id="4099" name="Rectangle 9"/>
          <p:cNvSpPr>
            <a:spLocks noChangeArrowheads="1"/>
          </p:cNvSpPr>
          <p:nvPr/>
        </p:nvSpPr>
        <p:spPr bwMode="auto">
          <a:xfrm>
            <a:off x="8423275" y="6400800"/>
            <a:ext cx="379413" cy="360363"/>
          </a:xfrm>
          <a:prstGeom prst="rect">
            <a:avLst/>
          </a:prstGeom>
          <a:noFill/>
          <a:ln w="9525">
            <a:noFill/>
            <a:miter lim="800000"/>
            <a:headEnd/>
            <a:tailEnd/>
          </a:ln>
        </p:spPr>
        <p:txBody>
          <a:bodyPr lIns="0" rIns="0" anchor="ctr"/>
          <a:lstStyle/>
          <a:p>
            <a:pPr algn="r" eaLnBrk="0" hangingPunct="0">
              <a:defRPr/>
            </a:pPr>
            <a:fld id="{3962C038-45F9-4238-B12B-54AC2BEE2D4B}" type="slidenum">
              <a:rPr lang="de-DE" altLang="en-US" sz="900">
                <a:solidFill>
                  <a:srgbClr val="5F5F5F"/>
                </a:solidFill>
                <a:ea typeface="MS PGothic" pitchFamily="34" charset="-128"/>
              </a:rPr>
              <a:pPr algn="r" eaLnBrk="0" hangingPunct="0">
                <a:defRPr/>
              </a:pPr>
              <a:t>‹#›</a:t>
            </a:fld>
            <a:endParaRPr lang="de-DE" altLang="en-US" sz="900">
              <a:solidFill>
                <a:srgbClr val="5F5F5F"/>
              </a:solidFill>
              <a:ea typeface="MS PGothic" pitchFamily="34" charset="-128"/>
            </a:endParaRPr>
          </a:p>
        </p:txBody>
      </p:sp>
      <p:cxnSp>
        <p:nvCxnSpPr>
          <p:cNvPr id="8196" name="直接箭头连接符 24"/>
          <p:cNvCxnSpPr>
            <a:cxnSpLocks noChangeShapeType="1"/>
          </p:cNvCxnSpPr>
          <p:nvPr/>
        </p:nvCxnSpPr>
        <p:spPr bwMode="auto">
          <a:xfrm flipH="1">
            <a:off x="9271000" y="6402388"/>
            <a:ext cx="214313" cy="1587"/>
          </a:xfrm>
          <a:prstGeom prst="straightConnector1">
            <a:avLst/>
          </a:prstGeom>
          <a:noFill/>
          <a:ln w="9525">
            <a:solidFill>
              <a:schemeClr val="bg1"/>
            </a:solidFill>
            <a:round/>
            <a:headEnd/>
            <a:tailEnd type="arrow" w="med" len="med"/>
          </a:ln>
        </p:spPr>
      </p:cxnSp>
      <p:sp>
        <p:nvSpPr>
          <p:cNvPr id="4101" name="TextBox 25"/>
          <p:cNvSpPr txBox="1">
            <a:spLocks noChangeArrowheads="1"/>
          </p:cNvSpPr>
          <p:nvPr/>
        </p:nvSpPr>
        <p:spPr bwMode="auto">
          <a:xfrm>
            <a:off x="9466263" y="6296025"/>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8.28</a:t>
            </a:r>
            <a:endParaRPr lang="zh-CN" altLang="en-US" sz="900">
              <a:solidFill>
                <a:schemeClr val="bg1"/>
              </a:solidFill>
              <a:latin typeface="DINOT-Regular" pitchFamily="2" charset="0"/>
            </a:endParaRPr>
          </a:p>
        </p:txBody>
      </p:sp>
      <p:cxnSp>
        <p:nvCxnSpPr>
          <p:cNvPr id="8198" name="直接箭头连接符 26"/>
          <p:cNvCxnSpPr>
            <a:cxnSpLocks noChangeShapeType="1"/>
          </p:cNvCxnSpPr>
          <p:nvPr/>
        </p:nvCxnSpPr>
        <p:spPr bwMode="auto">
          <a:xfrm flipH="1">
            <a:off x="9271000" y="3416300"/>
            <a:ext cx="214313" cy="1588"/>
          </a:xfrm>
          <a:prstGeom prst="straightConnector1">
            <a:avLst/>
          </a:prstGeom>
          <a:noFill/>
          <a:ln w="9525">
            <a:solidFill>
              <a:schemeClr val="bg1"/>
            </a:solidFill>
            <a:round/>
            <a:headEnd/>
            <a:tailEnd type="arrow" w="med" len="med"/>
          </a:ln>
        </p:spPr>
      </p:cxnSp>
      <p:sp>
        <p:nvSpPr>
          <p:cNvPr id="4103" name="TextBox 27"/>
          <p:cNvSpPr txBox="1">
            <a:spLocks noChangeArrowheads="1"/>
          </p:cNvSpPr>
          <p:nvPr/>
        </p:nvSpPr>
        <p:spPr bwMode="auto">
          <a:xfrm>
            <a:off x="9466263" y="3309938"/>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cxnSp>
        <p:nvCxnSpPr>
          <p:cNvPr id="8200" name="直接箭头连接符 30"/>
          <p:cNvCxnSpPr>
            <a:cxnSpLocks noChangeShapeType="1"/>
          </p:cNvCxnSpPr>
          <p:nvPr/>
        </p:nvCxnSpPr>
        <p:spPr bwMode="auto">
          <a:xfrm rot="5400000" flipH="1">
            <a:off x="4464051" y="7086600"/>
            <a:ext cx="214312" cy="1587"/>
          </a:xfrm>
          <a:prstGeom prst="straightConnector1">
            <a:avLst/>
          </a:prstGeom>
          <a:noFill/>
          <a:ln w="9525">
            <a:solidFill>
              <a:schemeClr val="bg1"/>
            </a:solidFill>
            <a:round/>
            <a:headEnd/>
            <a:tailEnd type="arrow" w="med" len="med"/>
          </a:ln>
        </p:spPr>
      </p:cxnSp>
      <p:sp>
        <p:nvSpPr>
          <p:cNvPr id="4105" name="TextBox 31"/>
          <p:cNvSpPr txBox="1">
            <a:spLocks noChangeArrowheads="1"/>
          </p:cNvSpPr>
          <p:nvPr/>
        </p:nvSpPr>
        <p:spPr bwMode="auto">
          <a:xfrm>
            <a:off x="4311650" y="7191375"/>
            <a:ext cx="538163" cy="228600"/>
          </a:xfrm>
          <a:prstGeom prst="rect">
            <a:avLst/>
          </a:prstGeom>
          <a:noFill/>
          <a:ln w="9525">
            <a:noFill/>
            <a:miter lim="800000"/>
            <a:headEnd/>
            <a:tailEnd/>
          </a:ln>
        </p:spPr>
        <p:txBody>
          <a:bodyPr>
            <a:spAutoFit/>
          </a:bodyPr>
          <a:lstStyle/>
          <a:p>
            <a:pPr algn="ct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sp>
        <p:nvSpPr>
          <p:cNvPr id="4106" name="Line 49"/>
          <p:cNvSpPr>
            <a:spLocks noChangeShapeType="1"/>
          </p:cNvSpPr>
          <p:nvPr/>
        </p:nvSpPr>
        <p:spPr bwMode="auto">
          <a:xfrm>
            <a:off x="341313" y="6403975"/>
            <a:ext cx="8461375" cy="0"/>
          </a:xfrm>
          <a:prstGeom prst="line">
            <a:avLst/>
          </a:prstGeom>
          <a:noFill/>
          <a:ln w="19050" cap="rnd">
            <a:solidFill>
              <a:srgbClr val="8CC63F"/>
            </a:solidFill>
            <a:round/>
            <a:headEnd/>
            <a:tailEnd/>
          </a:ln>
        </p:spPr>
        <p:txBody>
          <a:bodyPr wrap="none" anchor="ctr"/>
          <a:lstStyle/>
          <a:p>
            <a:pPr>
              <a:defRPr/>
            </a:pPr>
            <a:endParaRPr lang="zh-CN" altLang="en-US"/>
          </a:p>
        </p:txBody>
      </p:sp>
      <p:sp>
        <p:nvSpPr>
          <p:cNvPr id="4108" name="TextBox 40"/>
          <p:cNvSpPr txBox="1">
            <a:spLocks noChangeArrowheads="1"/>
          </p:cNvSpPr>
          <p:nvPr/>
        </p:nvSpPr>
        <p:spPr bwMode="auto">
          <a:xfrm>
            <a:off x="-1397000" y="2346325"/>
            <a:ext cx="1236662" cy="1508125"/>
          </a:xfrm>
          <a:prstGeom prst="rect">
            <a:avLst/>
          </a:prstGeom>
          <a:noFill/>
          <a:ln w="9525">
            <a:noFill/>
            <a:miter lim="800000"/>
            <a:headEnd/>
            <a:tailEnd/>
          </a:ln>
        </p:spPr>
        <p:txBody>
          <a:bodyPr lIns="0" tIns="0" rIns="0" bIns="0" anchor="ctr">
            <a:spAutoFit/>
          </a:bodyPr>
          <a:lstStyle/>
          <a:p>
            <a:pPr marL="92075" indent="-92075">
              <a:buFont typeface="Arial" pitchFamily="34" charset="0"/>
              <a:buChar char="•"/>
              <a:defRPr/>
            </a:pPr>
            <a:r>
              <a:rPr lang="zh-CN" altLang="en-US" sz="900">
                <a:solidFill>
                  <a:schemeClr val="bg1"/>
                </a:solidFill>
                <a:latin typeface="黑体" pitchFamily="2" charset="-122"/>
                <a:ea typeface="黑体" pitchFamily="2" charset="-122"/>
              </a:rPr>
              <a:t>英文字体请用 </a:t>
            </a:r>
            <a:r>
              <a:rPr lang="en-US" sz="900">
                <a:solidFill>
                  <a:schemeClr val="bg1"/>
                </a:solidFill>
                <a:ea typeface="黑体" pitchFamily="2" charset="-122"/>
              </a:rPr>
              <a:t>Aril</a:t>
            </a:r>
          </a:p>
          <a:p>
            <a:pPr marL="92075" indent="-92075">
              <a:buFont typeface="Arial" pitchFamily="34" charset="0"/>
              <a:buChar char="•"/>
              <a:defRPr/>
            </a:pPr>
            <a:r>
              <a:rPr lang="zh-CN" altLang="en-US" sz="900">
                <a:solidFill>
                  <a:schemeClr val="bg1"/>
                </a:solidFill>
                <a:latin typeface="黑体" pitchFamily="2" charset="-122"/>
              </a:rPr>
              <a:t>中文字体：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标题类用黑体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正文类用宋体</a:t>
            </a:r>
            <a:endParaRPr lang="en-US" sz="900">
              <a:solidFill>
                <a:schemeClr val="bg1"/>
              </a:solidFill>
              <a:latin typeface="黑体" pitchFamily="2" charset="-122"/>
            </a:endParaRPr>
          </a:p>
          <a:p>
            <a:pPr marL="92075" indent="-92075">
              <a:buFont typeface="Arial" pitchFamily="34" charset="0"/>
              <a:buChar char="•"/>
              <a:defRPr/>
            </a:pPr>
            <a:r>
              <a:rPr lang="zh-CN" altLang="en-US" sz="900">
                <a:solidFill>
                  <a:schemeClr val="bg1"/>
                </a:solidFill>
                <a:latin typeface="黑体" pitchFamily="2" charset="-122"/>
              </a:rPr>
              <a:t>辅助线的关闭和显示：</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右键点击空白处</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下拉菜单中选择</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网格和参考线</a:t>
            </a:r>
            <a:endParaRPr lang="en-US" sz="900">
              <a:solidFill>
                <a:schemeClr val="bg1"/>
              </a:solidFill>
              <a:latin typeface="黑体" pitchFamily="2" charset="-122"/>
            </a:endParaRPr>
          </a:p>
          <a:p>
            <a:pPr marL="92075" indent="-92075">
              <a:defRPr/>
            </a:pPr>
            <a:r>
              <a:rPr lang="en-US" sz="900">
                <a:solidFill>
                  <a:schemeClr val="bg1"/>
                </a:solidFill>
                <a:cs typeface="Arial" pitchFamily="34" charset="0"/>
              </a:rPr>
              <a:t>(grid and guides)</a:t>
            </a:r>
            <a:endParaRPr lang="zh-CN" altLang="en-US" sz="900">
              <a:solidFill>
                <a:schemeClr val="bg1"/>
              </a:solidFill>
              <a:cs typeface="Arial" pitchFamily="34" charset="0"/>
            </a:endParaRPr>
          </a:p>
          <a:p>
            <a:pPr marL="92075" indent="-92075">
              <a:buFont typeface="Arial" pitchFamily="34" charset="0"/>
              <a:buNone/>
              <a:defRPr/>
            </a:pPr>
            <a:endParaRPr lang="zh-CN" altLang="en-US" sz="900">
              <a:solidFill>
                <a:schemeClr val="bg1"/>
              </a:solidFill>
              <a:latin typeface="黑体" pitchFamily="2" charset="-122"/>
            </a:endParaRPr>
          </a:p>
          <a:p>
            <a:pPr marL="92075" indent="-92075">
              <a:buFont typeface="Arial" pitchFamily="34" charset="0"/>
              <a:buChar char="•"/>
              <a:defRPr/>
            </a:pPr>
            <a:endParaRPr lang="zh-CN" altLang="en-US" sz="900">
              <a:solidFill>
                <a:schemeClr val="bg1"/>
              </a:solidFill>
              <a:ea typeface="黑体" pitchFamily="2" charset="-122"/>
            </a:endParaRPr>
          </a:p>
        </p:txBody>
      </p:sp>
      <p:sp>
        <p:nvSpPr>
          <p:cNvPr id="4109" name="Footer Placeholder 43"/>
          <p:cNvSpPr txBox="1">
            <a:spLocks noChangeArrowheads="1"/>
          </p:cNvSpPr>
          <p:nvPr userDrawn="1"/>
        </p:nvSpPr>
        <p:spPr bwMode="auto">
          <a:xfrm>
            <a:off x="376238" y="6400800"/>
            <a:ext cx="5300662" cy="360363"/>
          </a:xfrm>
          <a:prstGeom prst="rect">
            <a:avLst/>
          </a:prstGeom>
          <a:noFill/>
          <a:ln w="9525">
            <a:noFill/>
            <a:miter lim="800000"/>
            <a:headEnd/>
            <a:tailEnd/>
          </a:ln>
        </p:spPr>
        <p:txBody>
          <a:bodyPr lIns="0" rIns="0" anchor="ctr"/>
          <a:lstStyle/>
          <a:p>
            <a:pPr>
              <a:defRPr/>
            </a:pPr>
            <a:r>
              <a:rPr lang="en-US" sz="900">
                <a:solidFill>
                  <a:srgbClr val="5F5F5F"/>
                </a:solidFill>
                <a:cs typeface="Arial" pitchFamily="34" charset="0"/>
              </a:rPr>
              <a:t>www.ginverter.com </a:t>
            </a:r>
            <a:r>
              <a:rPr lang="zh-CN" altLang="en-US" sz="900">
                <a:solidFill>
                  <a:srgbClr val="5F5F5F"/>
                </a:solidFill>
                <a:cs typeface="Arial" pitchFamily="34" charset="0"/>
              </a:rPr>
              <a:t>－ </a:t>
            </a:r>
            <a:r>
              <a:rPr lang="en-US" sz="900">
                <a:solidFill>
                  <a:srgbClr val="5F5F5F"/>
                </a:solidFill>
                <a:cs typeface="Arial" pitchFamily="34" charset="0"/>
              </a:rPr>
              <a:t>© Growatt</a:t>
            </a:r>
            <a:r>
              <a:rPr lang="zh-CN" altLang="en-US" sz="900">
                <a:solidFill>
                  <a:srgbClr val="5F5F5F"/>
                </a:solidFill>
                <a:cs typeface="Arial" pitchFamily="34" charset="0"/>
              </a:rPr>
              <a:t> － </a:t>
            </a:r>
            <a:r>
              <a:rPr lang="en-US" sz="900">
                <a:solidFill>
                  <a:srgbClr val="5F5F5F"/>
                </a:solidFill>
                <a:cs typeface="Arial" pitchFamily="34" charset="0"/>
              </a:rPr>
              <a:t>powering tomorrow</a:t>
            </a:r>
          </a:p>
        </p:txBody>
      </p:sp>
      <p:pic>
        <p:nvPicPr>
          <p:cNvPr id="8205" name="图片 46" descr="ppt-logo.jpg"/>
          <p:cNvPicPr>
            <a:picLocks noChangeAspect="1" noChangeArrowheads="1"/>
          </p:cNvPicPr>
          <p:nvPr userDrawn="1"/>
        </p:nvPicPr>
        <p:blipFill>
          <a:blip r:embed="rId14" cstate="print"/>
          <a:srcRect/>
          <a:stretch>
            <a:fillRect/>
          </a:stretch>
        </p:blipFill>
        <p:spPr bwMode="auto">
          <a:xfrm>
            <a:off x="7294563" y="385763"/>
            <a:ext cx="1349375" cy="328612"/>
          </a:xfrm>
          <a:prstGeom prst="rect">
            <a:avLst/>
          </a:prstGeom>
          <a:noFill/>
          <a:ln w="9525">
            <a:noFill/>
            <a:miter lim="800000"/>
            <a:headEnd/>
            <a:tailEnd/>
          </a:ln>
        </p:spPr>
      </p:pic>
      <p:sp>
        <p:nvSpPr>
          <p:cNvPr id="4111" name="Text Box 22"/>
          <p:cNvSpPr txBox="1">
            <a:spLocks noChangeArrowheads="1"/>
          </p:cNvSpPr>
          <p:nvPr userDrawn="1"/>
        </p:nvSpPr>
        <p:spPr bwMode="auto">
          <a:xfrm>
            <a:off x="0" y="-319088"/>
            <a:ext cx="4857750" cy="244475"/>
          </a:xfrm>
          <a:prstGeom prst="rect">
            <a:avLst/>
          </a:prstGeom>
          <a:noFill/>
          <a:ln w="9525">
            <a:noFill/>
            <a:miter lim="800000"/>
            <a:headEnd/>
            <a:tailEnd/>
          </a:ln>
        </p:spPr>
        <p:txBody>
          <a:bodyPr lIns="0" tIns="0" rIns="0" bIns="0">
            <a:spAutoFit/>
          </a:bodyPr>
          <a:lstStyle/>
          <a:p>
            <a:pPr eaLnBrk="0" hangingPunct="0">
              <a:defRPr/>
            </a:pPr>
            <a:r>
              <a:rPr lang="zh-CN" altLang="en-US" sz="1600">
                <a:solidFill>
                  <a:srgbClr val="FF0000"/>
                </a:solidFill>
                <a:latin typeface="黑体" pitchFamily="2" charset="-122"/>
                <a:ea typeface="黑体" pitchFamily="2" charset="-122"/>
              </a:rPr>
              <a:t>中文版：内容页</a:t>
            </a:r>
            <a:endParaRPr lang="en-US" sz="1600">
              <a:solidFill>
                <a:srgbClr val="FF0000"/>
              </a:solidFill>
              <a:latin typeface="黑体" pitchFamily="2" charset="-122"/>
              <a:ea typeface="黑体" pitchFamily="2" charset="-122"/>
            </a:endParaRPr>
          </a:p>
        </p:txBody>
      </p:sp>
      <p:cxnSp>
        <p:nvCxnSpPr>
          <p:cNvPr id="8207" name="直接箭头连接符 8"/>
          <p:cNvCxnSpPr>
            <a:cxnSpLocks noChangeShapeType="1"/>
          </p:cNvCxnSpPr>
          <p:nvPr userDrawn="1"/>
        </p:nvCxnSpPr>
        <p:spPr bwMode="auto">
          <a:xfrm>
            <a:off x="-233363" y="1652588"/>
            <a:ext cx="214313" cy="1587"/>
          </a:xfrm>
          <a:prstGeom prst="straightConnector1">
            <a:avLst/>
          </a:prstGeom>
          <a:noFill/>
          <a:ln w="9525">
            <a:solidFill>
              <a:schemeClr val="bg1"/>
            </a:solidFill>
            <a:round/>
            <a:headEnd/>
            <a:tailEnd type="arrow" w="med" len="med"/>
          </a:ln>
        </p:spPr>
      </p:cxnSp>
      <p:sp>
        <p:nvSpPr>
          <p:cNvPr id="4113" name="TextBox 17"/>
          <p:cNvSpPr txBox="1">
            <a:spLocks noChangeArrowheads="1"/>
          </p:cNvSpPr>
          <p:nvPr userDrawn="1"/>
        </p:nvSpPr>
        <p:spPr bwMode="auto">
          <a:xfrm>
            <a:off x="-1455738" y="1524000"/>
            <a:ext cx="1187450" cy="542925"/>
          </a:xfrm>
          <a:prstGeom prst="rect">
            <a:avLst/>
          </a:prstGeom>
          <a:noFill/>
          <a:ln w="9525">
            <a:noFill/>
            <a:miter lim="800000"/>
            <a:headEnd/>
            <a:tailEnd/>
          </a:ln>
        </p:spPr>
        <p:txBody>
          <a:bodyPr wrap="none" lIns="0" tIns="0" rIns="0" bIns="0"/>
          <a:lstStyle/>
          <a:p>
            <a:pPr algn="r">
              <a:defRPr/>
            </a:pPr>
            <a:r>
              <a:rPr lang="zh-CN" altLang="en-US" sz="900">
                <a:solidFill>
                  <a:schemeClr val="bg1"/>
                </a:solidFill>
                <a:latin typeface="黑体" pitchFamily="2" charset="-122"/>
                <a:ea typeface="黑体" pitchFamily="2" charset="-122"/>
              </a:rPr>
              <a:t>创建下一级的</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项目符号内容</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同时按住</a:t>
            </a:r>
            <a:endParaRPr lang="en-US" sz="900">
              <a:solidFill>
                <a:schemeClr val="bg1"/>
              </a:solidFill>
              <a:latin typeface="黑体" pitchFamily="2" charset="-122"/>
              <a:ea typeface="黑体" pitchFamily="2" charset="-122"/>
            </a:endParaRPr>
          </a:p>
          <a:p>
            <a:pPr algn="r">
              <a:defRPr/>
            </a:pPr>
            <a:r>
              <a:rPr lang="en-US" sz="900">
                <a:solidFill>
                  <a:schemeClr val="bg1"/>
                </a:solidFill>
                <a:latin typeface="DINOT-Regular" pitchFamily="2" charset="0"/>
              </a:rPr>
              <a:t>Enter+ Tab </a:t>
            </a:r>
            <a:endParaRPr lang="zh-CN" altLang="en-US" sz="900">
              <a:solidFill>
                <a:schemeClr val="bg1"/>
              </a:solidFill>
              <a:latin typeface="黑体" pitchFamily="2" charset="-122"/>
              <a:ea typeface="黑体" pitchFamily="2" charset="-122"/>
            </a:endParaRPr>
          </a:p>
        </p:txBody>
      </p:sp>
      <p:cxnSp>
        <p:nvCxnSpPr>
          <p:cNvPr id="8209" name="直接箭头连接符 8"/>
          <p:cNvCxnSpPr>
            <a:cxnSpLocks noChangeShapeType="1"/>
          </p:cNvCxnSpPr>
          <p:nvPr userDrawn="1"/>
        </p:nvCxnSpPr>
        <p:spPr bwMode="auto">
          <a:xfrm>
            <a:off x="-233363" y="1160463"/>
            <a:ext cx="214313" cy="1587"/>
          </a:xfrm>
          <a:prstGeom prst="straightConnector1">
            <a:avLst/>
          </a:prstGeom>
          <a:noFill/>
          <a:ln w="9525">
            <a:solidFill>
              <a:schemeClr val="bg1"/>
            </a:solidFill>
            <a:round/>
            <a:headEnd/>
            <a:tailEnd type="arrow" w="med" len="med"/>
          </a:ln>
        </p:spPr>
      </p:cxnSp>
      <p:sp>
        <p:nvSpPr>
          <p:cNvPr id="4115" name="TextBox 19"/>
          <p:cNvSpPr txBox="1">
            <a:spLocks noChangeArrowheads="1"/>
          </p:cNvSpPr>
          <p:nvPr userDrawn="1"/>
        </p:nvSpPr>
        <p:spPr bwMode="auto">
          <a:xfrm>
            <a:off x="-1654175" y="947738"/>
            <a:ext cx="1385887" cy="855662"/>
          </a:xfrm>
          <a:prstGeom prst="rect">
            <a:avLst/>
          </a:prstGeom>
          <a:noFill/>
          <a:ln w="9525">
            <a:noFill/>
            <a:miter lim="800000"/>
            <a:headEnd/>
            <a:tailEnd/>
          </a:ln>
        </p:spPr>
        <p:txBody>
          <a:bodyPr wrap="none" lIns="0" tIns="0" rIns="0" bIns="0"/>
          <a:lstStyle/>
          <a:p>
            <a:pPr algn="r">
              <a:defRPr/>
            </a:pP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此标题为本页面标题</a:t>
            </a:r>
          </a:p>
        </p:txBody>
      </p:sp>
      <p:cxnSp>
        <p:nvCxnSpPr>
          <p:cNvPr id="8211" name="直接箭头连接符 8"/>
          <p:cNvCxnSpPr>
            <a:cxnSpLocks noChangeShapeType="1"/>
          </p:cNvCxnSpPr>
          <p:nvPr userDrawn="1"/>
        </p:nvCxnSpPr>
        <p:spPr bwMode="auto">
          <a:xfrm>
            <a:off x="-233363" y="538163"/>
            <a:ext cx="214313" cy="1587"/>
          </a:xfrm>
          <a:prstGeom prst="straightConnector1">
            <a:avLst/>
          </a:prstGeom>
          <a:noFill/>
          <a:ln w="9525">
            <a:solidFill>
              <a:schemeClr val="bg1"/>
            </a:solidFill>
            <a:round/>
            <a:headEnd/>
            <a:tailEnd type="arrow" w="med" len="med"/>
          </a:ln>
        </p:spPr>
      </p:cxnSp>
      <p:sp>
        <p:nvSpPr>
          <p:cNvPr id="4117" name="TextBox 21"/>
          <p:cNvSpPr txBox="1">
            <a:spLocks noChangeArrowheads="1"/>
          </p:cNvSpPr>
          <p:nvPr userDrawn="1"/>
        </p:nvSpPr>
        <p:spPr bwMode="auto">
          <a:xfrm>
            <a:off x="-1654175" y="325438"/>
            <a:ext cx="1385887" cy="855662"/>
          </a:xfrm>
          <a:prstGeom prst="rect">
            <a:avLst/>
          </a:prstGeom>
          <a:noFill/>
          <a:ln w="9525">
            <a:noFill/>
            <a:miter lim="800000"/>
            <a:headEnd/>
            <a:tailEnd/>
          </a:ln>
        </p:spPr>
        <p:txBody>
          <a:bodyPr wrap="none" lIns="0" tIns="0" rIns="0" bIns="0"/>
          <a:lstStyle/>
          <a:p>
            <a:pPr algn="r">
              <a:defRPr/>
            </a:pPr>
            <a:r>
              <a:rPr lang="zh-CN" altLang="en-US" sz="900">
                <a:solidFill>
                  <a:schemeClr val="bg1"/>
                </a:solidFill>
                <a:latin typeface="黑体" pitchFamily="2" charset="-122"/>
                <a:ea typeface="黑体" pitchFamily="2" charset="-122"/>
              </a:rPr>
              <a:t>每个页面中</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在此添加或粘贴标题</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此标题为整个文件的标题</a:t>
            </a:r>
          </a:p>
        </p:txBody>
      </p:sp>
      <p:sp>
        <p:nvSpPr>
          <p:cNvPr id="8213" name="Title Placeholder 43"/>
          <p:cNvSpPr>
            <a:spLocks noGrp="1" noChangeArrowheads="1"/>
          </p:cNvSpPr>
          <p:nvPr>
            <p:ph type="title"/>
          </p:nvPr>
        </p:nvSpPr>
        <p:spPr bwMode="auto">
          <a:xfrm>
            <a:off x="341313" y="273050"/>
            <a:ext cx="8461375" cy="539750"/>
          </a:xfrm>
          <a:prstGeom prst="rect">
            <a:avLst/>
          </a:prstGeom>
          <a:noFill/>
          <a:ln w="9525">
            <a:noFill/>
            <a:miter lim="800000"/>
            <a:headEnd/>
            <a:tailEnd/>
          </a:ln>
        </p:spPr>
        <p:txBody>
          <a:bodyPr vert="horz" wrap="none" lIns="180000" tIns="45720" rIns="91440" bIns="45720" numCol="1" anchor="ctr" anchorCtr="0" compatLnSpc="1">
            <a:prstTxWarp prst="textNoShape">
              <a:avLst/>
            </a:prstTxWarp>
          </a:bodyPr>
          <a:lstStyle/>
          <a:p>
            <a:pPr lvl="0"/>
            <a:r>
              <a:rPr lang="zh-CN" altLang="en-US" smtClean="0"/>
              <a:t>单击此处添加幻灯片标题</a:t>
            </a:r>
          </a:p>
        </p:txBody>
      </p:sp>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28" r:id="rId12"/>
  </p:sldLayoutIdLst>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黑体" pitchFamily="2" charset="-122"/>
          <a:ea typeface="黑体" pitchFamily="2" charset="-122"/>
        </a:defRPr>
      </a:lvl2pPr>
      <a:lvl3pPr algn="l" rtl="0" eaLnBrk="0" fontAlgn="base" hangingPunct="0">
        <a:spcBef>
          <a:spcPct val="0"/>
        </a:spcBef>
        <a:spcAft>
          <a:spcPct val="0"/>
        </a:spcAft>
        <a:defRPr sz="2000">
          <a:solidFill>
            <a:schemeClr val="bg1"/>
          </a:solidFill>
          <a:latin typeface="黑体" pitchFamily="2" charset="-122"/>
          <a:ea typeface="黑体" pitchFamily="2" charset="-122"/>
        </a:defRPr>
      </a:lvl3pPr>
      <a:lvl4pPr algn="l" rtl="0" eaLnBrk="0" fontAlgn="base" hangingPunct="0">
        <a:spcBef>
          <a:spcPct val="0"/>
        </a:spcBef>
        <a:spcAft>
          <a:spcPct val="0"/>
        </a:spcAft>
        <a:defRPr sz="2000">
          <a:solidFill>
            <a:schemeClr val="bg1"/>
          </a:solidFill>
          <a:latin typeface="黑体" pitchFamily="2" charset="-122"/>
          <a:ea typeface="黑体" pitchFamily="2" charset="-122"/>
        </a:defRPr>
      </a:lvl4pPr>
      <a:lvl5pPr algn="l" rtl="0" eaLnBrk="0" fontAlgn="base" hangingPunct="0">
        <a:spcBef>
          <a:spcPct val="0"/>
        </a:spcBef>
        <a:spcAft>
          <a:spcPct val="0"/>
        </a:spcAft>
        <a:defRPr sz="2000">
          <a:solidFill>
            <a:schemeClr val="bg1"/>
          </a:solidFill>
          <a:latin typeface="黑体" pitchFamily="2" charset="-122"/>
          <a:ea typeface="黑体" pitchFamily="2" charset="-122"/>
        </a:defRPr>
      </a:lvl5pPr>
      <a:lvl6pPr marL="457200" algn="l" rtl="0" fontAlgn="base">
        <a:spcBef>
          <a:spcPct val="0"/>
        </a:spcBef>
        <a:spcAft>
          <a:spcPct val="0"/>
        </a:spcAft>
        <a:defRPr sz="2000">
          <a:solidFill>
            <a:schemeClr val="bg1"/>
          </a:solidFill>
          <a:latin typeface="黑体" pitchFamily="2" charset="-122"/>
          <a:ea typeface="黑体" pitchFamily="2" charset="-122"/>
        </a:defRPr>
      </a:lvl6pPr>
      <a:lvl7pPr marL="914400" algn="l" rtl="0" fontAlgn="base">
        <a:spcBef>
          <a:spcPct val="0"/>
        </a:spcBef>
        <a:spcAft>
          <a:spcPct val="0"/>
        </a:spcAft>
        <a:defRPr sz="2000">
          <a:solidFill>
            <a:schemeClr val="bg1"/>
          </a:solidFill>
          <a:latin typeface="黑体" pitchFamily="2" charset="-122"/>
          <a:ea typeface="黑体" pitchFamily="2" charset="-122"/>
        </a:defRPr>
      </a:lvl7pPr>
      <a:lvl8pPr marL="1371600" algn="l" rtl="0" fontAlgn="base">
        <a:spcBef>
          <a:spcPct val="0"/>
        </a:spcBef>
        <a:spcAft>
          <a:spcPct val="0"/>
        </a:spcAft>
        <a:defRPr sz="2000">
          <a:solidFill>
            <a:schemeClr val="bg1"/>
          </a:solidFill>
          <a:latin typeface="黑体" pitchFamily="2" charset="-122"/>
          <a:ea typeface="黑体" pitchFamily="2" charset="-122"/>
        </a:defRPr>
      </a:lvl8pPr>
      <a:lvl9pPr marL="1828800" algn="l" rtl="0" fontAlgn="base">
        <a:spcBef>
          <a:spcPct val="0"/>
        </a:spcBef>
        <a:spcAft>
          <a:spcPct val="0"/>
        </a:spcAft>
        <a:defRPr sz="2000">
          <a:solidFill>
            <a:schemeClr val="bg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5122" name="矩形 47"/>
          <p:cNvSpPr>
            <a:spLocks noChangeArrowheads="1"/>
          </p:cNvSpPr>
          <p:nvPr userDrawn="1"/>
        </p:nvSpPr>
        <p:spPr bwMode="auto">
          <a:xfrm>
            <a:off x="341313" y="273050"/>
            <a:ext cx="8461375" cy="539750"/>
          </a:xfrm>
          <a:prstGeom prst="rect">
            <a:avLst/>
          </a:prstGeom>
          <a:solidFill>
            <a:srgbClr val="8CC63F"/>
          </a:solidFill>
          <a:ln w="9525">
            <a:noFill/>
            <a:miter lim="800000"/>
            <a:headEnd/>
            <a:tailEnd/>
          </a:ln>
        </p:spPr>
        <p:txBody>
          <a:bodyPr wrap="none" lIns="0" rIns="0" anchor="ctr"/>
          <a:lstStyle/>
          <a:p>
            <a:pPr algn="ctr">
              <a:defRPr/>
            </a:pPr>
            <a:endParaRPr lang="zh-CN" altLang="en-US">
              <a:solidFill>
                <a:srgbClr val="FFFFFF"/>
              </a:solidFill>
              <a:latin typeface="DINOT-Regular" pitchFamily="2" charset="0"/>
            </a:endParaRPr>
          </a:p>
        </p:txBody>
      </p:sp>
      <p:sp>
        <p:nvSpPr>
          <p:cNvPr id="5123" name="Rectangle 9"/>
          <p:cNvSpPr>
            <a:spLocks noChangeArrowheads="1"/>
          </p:cNvSpPr>
          <p:nvPr/>
        </p:nvSpPr>
        <p:spPr bwMode="auto">
          <a:xfrm>
            <a:off x="8423275" y="6400800"/>
            <a:ext cx="379413" cy="360363"/>
          </a:xfrm>
          <a:prstGeom prst="rect">
            <a:avLst/>
          </a:prstGeom>
          <a:noFill/>
          <a:ln w="9525">
            <a:noFill/>
            <a:miter lim="800000"/>
            <a:headEnd/>
            <a:tailEnd/>
          </a:ln>
        </p:spPr>
        <p:txBody>
          <a:bodyPr lIns="0" rIns="0" anchor="ctr"/>
          <a:lstStyle/>
          <a:p>
            <a:pPr algn="r" eaLnBrk="0" hangingPunct="0">
              <a:defRPr/>
            </a:pPr>
            <a:fld id="{87E6F549-0F88-4EC8-A550-28A545017759}" type="slidenum">
              <a:rPr lang="de-DE" altLang="en-US" sz="900">
                <a:solidFill>
                  <a:srgbClr val="5F5F5F"/>
                </a:solidFill>
                <a:ea typeface="MS PGothic" pitchFamily="34" charset="-128"/>
              </a:rPr>
              <a:pPr algn="r" eaLnBrk="0" hangingPunct="0">
                <a:defRPr/>
              </a:pPr>
              <a:t>‹#›</a:t>
            </a:fld>
            <a:endParaRPr lang="de-DE" altLang="en-US" sz="900">
              <a:solidFill>
                <a:srgbClr val="5F5F5F"/>
              </a:solidFill>
              <a:ea typeface="MS PGothic" pitchFamily="34" charset="-128"/>
            </a:endParaRPr>
          </a:p>
        </p:txBody>
      </p:sp>
      <p:cxnSp>
        <p:nvCxnSpPr>
          <p:cNvPr id="9220" name="直接箭头连接符 24"/>
          <p:cNvCxnSpPr>
            <a:cxnSpLocks noChangeShapeType="1"/>
          </p:cNvCxnSpPr>
          <p:nvPr/>
        </p:nvCxnSpPr>
        <p:spPr bwMode="auto">
          <a:xfrm flipH="1">
            <a:off x="9271000" y="6402388"/>
            <a:ext cx="214313" cy="1587"/>
          </a:xfrm>
          <a:prstGeom prst="straightConnector1">
            <a:avLst/>
          </a:prstGeom>
          <a:noFill/>
          <a:ln w="9525">
            <a:solidFill>
              <a:schemeClr val="bg1"/>
            </a:solidFill>
            <a:round/>
            <a:headEnd/>
            <a:tailEnd type="arrow" w="med" len="med"/>
          </a:ln>
        </p:spPr>
      </p:cxnSp>
      <p:sp>
        <p:nvSpPr>
          <p:cNvPr id="5125" name="TextBox 25"/>
          <p:cNvSpPr txBox="1">
            <a:spLocks noChangeArrowheads="1"/>
          </p:cNvSpPr>
          <p:nvPr/>
        </p:nvSpPr>
        <p:spPr bwMode="auto">
          <a:xfrm>
            <a:off x="9466263" y="6296025"/>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8.28</a:t>
            </a:r>
            <a:endParaRPr lang="zh-CN" altLang="en-US" sz="900">
              <a:solidFill>
                <a:schemeClr val="bg1"/>
              </a:solidFill>
              <a:latin typeface="DINOT-Regular" pitchFamily="2" charset="0"/>
            </a:endParaRPr>
          </a:p>
        </p:txBody>
      </p:sp>
      <p:cxnSp>
        <p:nvCxnSpPr>
          <p:cNvPr id="9222" name="直接箭头连接符 26"/>
          <p:cNvCxnSpPr>
            <a:cxnSpLocks noChangeShapeType="1"/>
          </p:cNvCxnSpPr>
          <p:nvPr/>
        </p:nvCxnSpPr>
        <p:spPr bwMode="auto">
          <a:xfrm flipH="1">
            <a:off x="9271000" y="3416300"/>
            <a:ext cx="214313" cy="1588"/>
          </a:xfrm>
          <a:prstGeom prst="straightConnector1">
            <a:avLst/>
          </a:prstGeom>
          <a:noFill/>
          <a:ln w="9525">
            <a:solidFill>
              <a:schemeClr val="bg1"/>
            </a:solidFill>
            <a:round/>
            <a:headEnd/>
            <a:tailEnd type="arrow" w="med" len="med"/>
          </a:ln>
        </p:spPr>
      </p:cxnSp>
      <p:sp>
        <p:nvSpPr>
          <p:cNvPr id="5127" name="TextBox 27"/>
          <p:cNvSpPr txBox="1">
            <a:spLocks noChangeArrowheads="1"/>
          </p:cNvSpPr>
          <p:nvPr/>
        </p:nvSpPr>
        <p:spPr bwMode="auto">
          <a:xfrm>
            <a:off x="9466263" y="3309938"/>
            <a:ext cx="538162" cy="228600"/>
          </a:xfrm>
          <a:prstGeom prst="rect">
            <a:avLst/>
          </a:prstGeom>
          <a:noFill/>
          <a:ln w="9525">
            <a:noFill/>
            <a:miter lim="800000"/>
            <a:headEnd/>
            <a:tailEnd/>
          </a:ln>
        </p:spPr>
        <p:txBody>
          <a:bodyPr>
            <a:spAutoFit/>
          </a:bodyPr>
          <a:lstStyle/>
          <a:p>
            <a:pP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cxnSp>
        <p:nvCxnSpPr>
          <p:cNvPr id="9224" name="直接箭头连接符 30"/>
          <p:cNvCxnSpPr>
            <a:cxnSpLocks noChangeShapeType="1"/>
          </p:cNvCxnSpPr>
          <p:nvPr/>
        </p:nvCxnSpPr>
        <p:spPr bwMode="auto">
          <a:xfrm rot="5400000" flipH="1">
            <a:off x="4464051" y="7086600"/>
            <a:ext cx="214312" cy="1587"/>
          </a:xfrm>
          <a:prstGeom prst="straightConnector1">
            <a:avLst/>
          </a:prstGeom>
          <a:noFill/>
          <a:ln w="9525">
            <a:solidFill>
              <a:schemeClr val="bg1"/>
            </a:solidFill>
            <a:round/>
            <a:headEnd/>
            <a:tailEnd type="arrow" w="med" len="med"/>
          </a:ln>
        </p:spPr>
      </p:cxnSp>
      <p:sp>
        <p:nvSpPr>
          <p:cNvPr id="5129" name="TextBox 31"/>
          <p:cNvSpPr txBox="1">
            <a:spLocks noChangeArrowheads="1"/>
          </p:cNvSpPr>
          <p:nvPr/>
        </p:nvSpPr>
        <p:spPr bwMode="auto">
          <a:xfrm>
            <a:off x="4311650" y="7191375"/>
            <a:ext cx="538163" cy="228600"/>
          </a:xfrm>
          <a:prstGeom prst="rect">
            <a:avLst/>
          </a:prstGeom>
          <a:noFill/>
          <a:ln w="9525">
            <a:noFill/>
            <a:miter lim="800000"/>
            <a:headEnd/>
            <a:tailEnd/>
          </a:ln>
        </p:spPr>
        <p:txBody>
          <a:bodyPr>
            <a:spAutoFit/>
          </a:bodyPr>
          <a:lstStyle/>
          <a:p>
            <a:pPr algn="ctr">
              <a:defRPr/>
            </a:pPr>
            <a:r>
              <a:rPr lang="en-US" sz="900">
                <a:solidFill>
                  <a:schemeClr val="bg1"/>
                </a:solidFill>
                <a:latin typeface="DINOT-Regular" pitchFamily="2" charset="0"/>
              </a:rPr>
              <a:t>0</a:t>
            </a:r>
            <a:endParaRPr lang="zh-CN" altLang="en-US" sz="900">
              <a:solidFill>
                <a:schemeClr val="bg1"/>
              </a:solidFill>
              <a:latin typeface="DINOT-Regular" pitchFamily="2" charset="0"/>
            </a:endParaRPr>
          </a:p>
        </p:txBody>
      </p:sp>
      <p:sp>
        <p:nvSpPr>
          <p:cNvPr id="5130" name="Line 49"/>
          <p:cNvSpPr>
            <a:spLocks noChangeShapeType="1"/>
          </p:cNvSpPr>
          <p:nvPr/>
        </p:nvSpPr>
        <p:spPr bwMode="auto">
          <a:xfrm>
            <a:off x="341313" y="6403975"/>
            <a:ext cx="8461375" cy="0"/>
          </a:xfrm>
          <a:prstGeom prst="line">
            <a:avLst/>
          </a:prstGeom>
          <a:noFill/>
          <a:ln w="19050" cap="rnd">
            <a:solidFill>
              <a:srgbClr val="8CC63F"/>
            </a:solidFill>
            <a:round/>
            <a:headEnd/>
            <a:tailEnd/>
          </a:ln>
        </p:spPr>
        <p:txBody>
          <a:bodyPr wrap="none" anchor="ctr"/>
          <a:lstStyle/>
          <a:p>
            <a:pPr>
              <a:defRPr/>
            </a:pPr>
            <a:endParaRPr lang="zh-CN" altLang="en-US"/>
          </a:p>
        </p:txBody>
      </p:sp>
      <p:sp>
        <p:nvSpPr>
          <p:cNvPr id="5132" name="TextBox 40"/>
          <p:cNvSpPr txBox="1">
            <a:spLocks noChangeArrowheads="1"/>
          </p:cNvSpPr>
          <p:nvPr/>
        </p:nvSpPr>
        <p:spPr bwMode="auto">
          <a:xfrm>
            <a:off x="-1397000" y="2346325"/>
            <a:ext cx="1236662" cy="1508125"/>
          </a:xfrm>
          <a:prstGeom prst="rect">
            <a:avLst/>
          </a:prstGeom>
          <a:noFill/>
          <a:ln w="9525">
            <a:noFill/>
            <a:miter lim="800000"/>
            <a:headEnd/>
            <a:tailEnd/>
          </a:ln>
        </p:spPr>
        <p:txBody>
          <a:bodyPr lIns="0" tIns="0" rIns="0" bIns="0" anchor="ctr">
            <a:spAutoFit/>
          </a:bodyPr>
          <a:lstStyle/>
          <a:p>
            <a:pPr marL="92075" indent="-92075">
              <a:buFont typeface="Arial" pitchFamily="34" charset="0"/>
              <a:buChar char="•"/>
              <a:defRPr/>
            </a:pPr>
            <a:r>
              <a:rPr lang="zh-CN" altLang="en-US" sz="900">
                <a:solidFill>
                  <a:schemeClr val="bg1"/>
                </a:solidFill>
                <a:latin typeface="黑体" pitchFamily="2" charset="-122"/>
                <a:ea typeface="黑体" pitchFamily="2" charset="-122"/>
              </a:rPr>
              <a:t>英文字体请用 </a:t>
            </a:r>
            <a:r>
              <a:rPr lang="en-US" sz="900">
                <a:solidFill>
                  <a:schemeClr val="bg1"/>
                </a:solidFill>
                <a:ea typeface="黑体" pitchFamily="2" charset="-122"/>
              </a:rPr>
              <a:t>Aril</a:t>
            </a:r>
          </a:p>
          <a:p>
            <a:pPr marL="92075" indent="-92075">
              <a:buFont typeface="Arial" pitchFamily="34" charset="0"/>
              <a:buChar char="•"/>
              <a:defRPr/>
            </a:pPr>
            <a:r>
              <a:rPr lang="zh-CN" altLang="en-US" sz="900">
                <a:solidFill>
                  <a:schemeClr val="bg1"/>
                </a:solidFill>
                <a:latin typeface="黑体" pitchFamily="2" charset="-122"/>
              </a:rPr>
              <a:t>中文字体：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标题类用黑体</a:t>
            </a:r>
            <a:endParaRPr lang="en-US" sz="900">
              <a:solidFill>
                <a:schemeClr val="bg1"/>
              </a:solidFill>
              <a:latin typeface="黑体" pitchFamily="2" charset="-122"/>
            </a:endParaRPr>
          </a:p>
          <a:p>
            <a:pPr marL="92075" indent="-92075">
              <a:buFont typeface="Arial" pitchFamily="34" charset="0"/>
              <a:buNone/>
              <a:defRPr/>
            </a:pPr>
            <a:r>
              <a:rPr lang="zh-CN" altLang="en-US" sz="900">
                <a:solidFill>
                  <a:schemeClr val="bg1"/>
                </a:solidFill>
                <a:latin typeface="黑体" pitchFamily="2" charset="-122"/>
              </a:rPr>
              <a:t>正文类用宋体</a:t>
            </a:r>
            <a:endParaRPr lang="en-US" sz="900">
              <a:solidFill>
                <a:schemeClr val="bg1"/>
              </a:solidFill>
              <a:latin typeface="黑体" pitchFamily="2" charset="-122"/>
            </a:endParaRPr>
          </a:p>
          <a:p>
            <a:pPr marL="92075" indent="-92075">
              <a:buFont typeface="Arial" pitchFamily="34" charset="0"/>
              <a:buChar char="•"/>
              <a:defRPr/>
            </a:pPr>
            <a:r>
              <a:rPr lang="zh-CN" altLang="en-US" sz="900">
                <a:solidFill>
                  <a:schemeClr val="bg1"/>
                </a:solidFill>
                <a:latin typeface="黑体" pitchFamily="2" charset="-122"/>
              </a:rPr>
              <a:t>辅助线的关闭和显示：</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右键点击空白处</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下拉菜单中选择</a:t>
            </a:r>
            <a:endParaRPr lang="en-US" sz="900">
              <a:solidFill>
                <a:schemeClr val="bg1"/>
              </a:solidFill>
              <a:latin typeface="黑体" pitchFamily="2" charset="-122"/>
            </a:endParaRPr>
          </a:p>
          <a:p>
            <a:pPr marL="92075" indent="-92075">
              <a:defRPr/>
            </a:pPr>
            <a:r>
              <a:rPr lang="zh-CN" altLang="en-US" sz="900">
                <a:solidFill>
                  <a:schemeClr val="bg1"/>
                </a:solidFill>
                <a:latin typeface="黑体" pitchFamily="2" charset="-122"/>
              </a:rPr>
              <a:t>网格和参考线</a:t>
            </a:r>
            <a:endParaRPr lang="en-US" sz="900">
              <a:solidFill>
                <a:schemeClr val="bg1"/>
              </a:solidFill>
              <a:latin typeface="黑体" pitchFamily="2" charset="-122"/>
            </a:endParaRPr>
          </a:p>
          <a:p>
            <a:pPr marL="92075" indent="-92075">
              <a:defRPr/>
            </a:pPr>
            <a:r>
              <a:rPr lang="en-US" sz="900">
                <a:solidFill>
                  <a:schemeClr val="bg1"/>
                </a:solidFill>
                <a:cs typeface="Arial" pitchFamily="34" charset="0"/>
              </a:rPr>
              <a:t>(grid and guides)</a:t>
            </a:r>
            <a:endParaRPr lang="zh-CN" altLang="en-US" sz="900">
              <a:solidFill>
                <a:schemeClr val="bg1"/>
              </a:solidFill>
              <a:cs typeface="Arial" pitchFamily="34" charset="0"/>
            </a:endParaRPr>
          </a:p>
          <a:p>
            <a:pPr marL="92075" indent="-92075">
              <a:buFont typeface="Arial" pitchFamily="34" charset="0"/>
              <a:buNone/>
              <a:defRPr/>
            </a:pPr>
            <a:endParaRPr lang="zh-CN" altLang="en-US" sz="900">
              <a:solidFill>
                <a:schemeClr val="bg1"/>
              </a:solidFill>
              <a:latin typeface="黑体" pitchFamily="2" charset="-122"/>
            </a:endParaRPr>
          </a:p>
          <a:p>
            <a:pPr marL="92075" indent="-92075">
              <a:buFont typeface="Arial" pitchFamily="34" charset="0"/>
              <a:buChar char="•"/>
              <a:defRPr/>
            </a:pPr>
            <a:endParaRPr lang="zh-CN" altLang="en-US" sz="900">
              <a:solidFill>
                <a:schemeClr val="bg1"/>
              </a:solidFill>
              <a:ea typeface="黑体" pitchFamily="2" charset="-122"/>
            </a:endParaRPr>
          </a:p>
        </p:txBody>
      </p:sp>
      <p:sp>
        <p:nvSpPr>
          <p:cNvPr id="5133" name="Footer Placeholder 43"/>
          <p:cNvSpPr txBox="1">
            <a:spLocks noChangeArrowheads="1"/>
          </p:cNvSpPr>
          <p:nvPr userDrawn="1"/>
        </p:nvSpPr>
        <p:spPr bwMode="auto">
          <a:xfrm>
            <a:off x="376238" y="6400800"/>
            <a:ext cx="5300662" cy="360363"/>
          </a:xfrm>
          <a:prstGeom prst="rect">
            <a:avLst/>
          </a:prstGeom>
          <a:noFill/>
          <a:ln w="9525">
            <a:noFill/>
            <a:miter lim="800000"/>
            <a:headEnd/>
            <a:tailEnd/>
          </a:ln>
        </p:spPr>
        <p:txBody>
          <a:bodyPr lIns="0" rIns="0" anchor="ctr"/>
          <a:lstStyle/>
          <a:p>
            <a:pPr>
              <a:defRPr/>
            </a:pPr>
            <a:r>
              <a:rPr lang="en-US" sz="900">
                <a:solidFill>
                  <a:srgbClr val="5F5F5F"/>
                </a:solidFill>
                <a:cs typeface="Arial" pitchFamily="34" charset="0"/>
              </a:rPr>
              <a:t>www.ginverter.com </a:t>
            </a:r>
            <a:r>
              <a:rPr lang="zh-CN" altLang="en-US" sz="900">
                <a:solidFill>
                  <a:srgbClr val="5F5F5F"/>
                </a:solidFill>
                <a:cs typeface="Arial" pitchFamily="34" charset="0"/>
              </a:rPr>
              <a:t>－ </a:t>
            </a:r>
            <a:r>
              <a:rPr lang="en-US" sz="900">
                <a:solidFill>
                  <a:srgbClr val="5F5F5F"/>
                </a:solidFill>
                <a:cs typeface="Arial" pitchFamily="34" charset="0"/>
              </a:rPr>
              <a:t>© Growatt</a:t>
            </a:r>
            <a:r>
              <a:rPr lang="zh-CN" altLang="en-US" sz="900">
                <a:solidFill>
                  <a:srgbClr val="5F5F5F"/>
                </a:solidFill>
                <a:cs typeface="Arial" pitchFamily="34" charset="0"/>
              </a:rPr>
              <a:t> － </a:t>
            </a:r>
            <a:r>
              <a:rPr lang="en-US" sz="900">
                <a:solidFill>
                  <a:srgbClr val="5F5F5F"/>
                </a:solidFill>
                <a:cs typeface="Arial" pitchFamily="34" charset="0"/>
              </a:rPr>
              <a:t>powering tomorrow</a:t>
            </a:r>
          </a:p>
        </p:txBody>
      </p:sp>
      <p:pic>
        <p:nvPicPr>
          <p:cNvPr id="9229" name="图片 46" descr="ppt-logo.jpg"/>
          <p:cNvPicPr>
            <a:picLocks noChangeAspect="1" noChangeArrowheads="1"/>
          </p:cNvPicPr>
          <p:nvPr userDrawn="1"/>
        </p:nvPicPr>
        <p:blipFill>
          <a:blip r:embed="rId13" cstate="print"/>
          <a:srcRect/>
          <a:stretch>
            <a:fillRect/>
          </a:stretch>
        </p:blipFill>
        <p:spPr bwMode="auto">
          <a:xfrm>
            <a:off x="7294563" y="385763"/>
            <a:ext cx="1349375" cy="328612"/>
          </a:xfrm>
          <a:prstGeom prst="rect">
            <a:avLst/>
          </a:prstGeom>
          <a:noFill/>
          <a:ln w="9525">
            <a:noFill/>
            <a:miter lim="800000"/>
            <a:headEnd/>
            <a:tailEnd/>
          </a:ln>
        </p:spPr>
      </p:pic>
      <p:sp>
        <p:nvSpPr>
          <p:cNvPr id="5135" name="Rectangle 19"/>
          <p:cNvSpPr>
            <a:spLocks noChangeArrowheads="1"/>
          </p:cNvSpPr>
          <p:nvPr userDrawn="1"/>
        </p:nvSpPr>
        <p:spPr bwMode="auto">
          <a:xfrm>
            <a:off x="341313" y="3408363"/>
            <a:ext cx="4608512" cy="1306512"/>
          </a:xfrm>
          <a:prstGeom prst="rect">
            <a:avLst/>
          </a:prstGeom>
          <a:noFill/>
          <a:ln w="9525">
            <a:noFill/>
            <a:miter lim="800000"/>
            <a:headEnd/>
            <a:tailEnd/>
          </a:ln>
        </p:spPr>
        <p:txBody>
          <a:bodyPr wrap="none" lIns="0" tIns="0" rIns="0" bIns="0"/>
          <a:lstStyle/>
          <a:p>
            <a:pPr>
              <a:defRPr/>
            </a:pPr>
            <a:r>
              <a:rPr lang="en-US" altLang="zh-CN" sz="1000"/>
              <a:t>GROWATT NEW ENERGY CO., LTD</a:t>
            </a:r>
          </a:p>
          <a:p>
            <a:pPr>
              <a:defRPr/>
            </a:pPr>
            <a:r>
              <a:rPr lang="en-US" altLang="zh-CN" sz="1000"/>
              <a:t>No. 12 Building, Xicheng Industrial Zone,</a:t>
            </a:r>
          </a:p>
          <a:p>
            <a:pPr>
              <a:defRPr/>
            </a:pPr>
            <a:r>
              <a:rPr lang="en-US" altLang="zh-CN" sz="1000"/>
              <a:t>Bao'an District, Shenzhen, P.R.China</a:t>
            </a:r>
          </a:p>
          <a:p>
            <a:pPr>
              <a:defRPr/>
            </a:pPr>
            <a:r>
              <a:rPr lang="de-DE" altLang="zh-CN" sz="1000"/>
              <a:t>T + 86 755 2747 1900</a:t>
            </a:r>
          </a:p>
          <a:p>
            <a:pPr>
              <a:defRPr/>
            </a:pPr>
            <a:r>
              <a:rPr lang="de-DE" altLang="zh-CN" sz="1000"/>
              <a:t>F + 86 755 2749 1460 </a:t>
            </a:r>
          </a:p>
          <a:p>
            <a:pPr>
              <a:defRPr/>
            </a:pPr>
            <a:r>
              <a:rPr lang="de-DE" altLang="zh-CN" sz="1000"/>
              <a:t>P.C. 518000</a:t>
            </a:r>
          </a:p>
          <a:p>
            <a:pPr>
              <a:defRPr/>
            </a:pPr>
            <a:r>
              <a:rPr lang="de-DE" altLang="zh-CN" sz="1000"/>
              <a:t>E   info@ginverter.com </a:t>
            </a:r>
          </a:p>
          <a:p>
            <a:pPr>
              <a:defRPr/>
            </a:pPr>
            <a:r>
              <a:rPr lang="de-DE" altLang="zh-CN" sz="1000"/>
              <a:t>W  www.growatt.com </a:t>
            </a:r>
          </a:p>
          <a:p>
            <a:pPr>
              <a:defRPr/>
            </a:pPr>
            <a:r>
              <a:rPr lang="de-DE" altLang="zh-CN" sz="1000"/>
              <a:t>W  www.ginverter.com</a:t>
            </a:r>
            <a:r>
              <a:rPr lang="en-US" altLang="zh-CN" sz="1000"/>
              <a:t> </a:t>
            </a:r>
            <a:endParaRPr lang="en-US" sz="1000"/>
          </a:p>
        </p:txBody>
      </p:sp>
      <p:sp>
        <p:nvSpPr>
          <p:cNvPr id="5137" name="Text Box 22"/>
          <p:cNvSpPr txBox="1">
            <a:spLocks noChangeArrowheads="1"/>
          </p:cNvSpPr>
          <p:nvPr userDrawn="1"/>
        </p:nvSpPr>
        <p:spPr bwMode="auto">
          <a:xfrm>
            <a:off x="0" y="-319088"/>
            <a:ext cx="4857750" cy="244475"/>
          </a:xfrm>
          <a:prstGeom prst="rect">
            <a:avLst/>
          </a:prstGeom>
          <a:noFill/>
          <a:ln w="9525">
            <a:noFill/>
            <a:miter lim="800000"/>
            <a:headEnd/>
            <a:tailEnd/>
          </a:ln>
        </p:spPr>
        <p:txBody>
          <a:bodyPr lIns="0" tIns="0" rIns="0" bIns="0">
            <a:spAutoFit/>
          </a:bodyPr>
          <a:lstStyle/>
          <a:p>
            <a:pPr eaLnBrk="0" hangingPunct="0">
              <a:defRPr/>
            </a:pPr>
            <a:r>
              <a:rPr lang="zh-CN" altLang="en-US" sz="1600">
                <a:solidFill>
                  <a:srgbClr val="FF0000"/>
                </a:solidFill>
                <a:latin typeface="黑体" pitchFamily="2" charset="-122"/>
                <a:ea typeface="黑体" pitchFamily="2" charset="-122"/>
              </a:rPr>
              <a:t>中文版：尾页</a:t>
            </a:r>
            <a:endParaRPr lang="en-US" sz="1600">
              <a:solidFill>
                <a:srgbClr val="FF0000"/>
              </a:solidFill>
              <a:latin typeface="黑体" pitchFamily="2" charset="-122"/>
              <a:ea typeface="黑体" pitchFamily="2" charset="-122"/>
            </a:endParaRPr>
          </a:p>
        </p:txBody>
      </p:sp>
      <p:cxnSp>
        <p:nvCxnSpPr>
          <p:cNvPr id="9232" name="直接箭头连接符 8"/>
          <p:cNvCxnSpPr>
            <a:cxnSpLocks noChangeShapeType="1"/>
          </p:cNvCxnSpPr>
          <p:nvPr userDrawn="1"/>
        </p:nvCxnSpPr>
        <p:spPr bwMode="auto">
          <a:xfrm>
            <a:off x="-233363" y="538163"/>
            <a:ext cx="214313" cy="1587"/>
          </a:xfrm>
          <a:prstGeom prst="straightConnector1">
            <a:avLst/>
          </a:prstGeom>
          <a:noFill/>
          <a:ln w="9525">
            <a:solidFill>
              <a:schemeClr val="bg1"/>
            </a:solidFill>
            <a:round/>
            <a:headEnd/>
            <a:tailEnd type="arrow" w="med" len="med"/>
          </a:ln>
        </p:spPr>
      </p:cxnSp>
      <p:sp>
        <p:nvSpPr>
          <p:cNvPr id="5139" name="TextBox 19"/>
          <p:cNvSpPr txBox="1">
            <a:spLocks noChangeArrowheads="1"/>
          </p:cNvSpPr>
          <p:nvPr userDrawn="1"/>
        </p:nvSpPr>
        <p:spPr bwMode="auto">
          <a:xfrm>
            <a:off x="-1654175" y="325438"/>
            <a:ext cx="1385887" cy="855662"/>
          </a:xfrm>
          <a:prstGeom prst="rect">
            <a:avLst/>
          </a:prstGeom>
          <a:noFill/>
          <a:ln w="9525">
            <a:noFill/>
            <a:miter lim="800000"/>
            <a:headEnd/>
            <a:tailEnd/>
          </a:ln>
        </p:spPr>
        <p:txBody>
          <a:bodyPr wrap="none" lIns="0" tIns="0" rIns="0" bIns="0"/>
          <a:lstStyle/>
          <a:p>
            <a:pPr algn="r">
              <a:defRPr/>
            </a:pPr>
            <a:r>
              <a:rPr lang="zh-CN" altLang="en-US" sz="900">
                <a:solidFill>
                  <a:schemeClr val="bg1"/>
                </a:solidFill>
                <a:latin typeface="黑体" pitchFamily="2" charset="-122"/>
                <a:ea typeface="黑体" pitchFamily="2" charset="-122"/>
              </a:rPr>
              <a:t>每个页面中</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在此添加或粘贴标题</a:t>
            </a:r>
            <a:endParaRPr lang="en-US" sz="900">
              <a:solidFill>
                <a:schemeClr val="bg1"/>
              </a:solidFill>
              <a:latin typeface="黑体" pitchFamily="2" charset="-122"/>
              <a:ea typeface="黑体" pitchFamily="2" charset="-122"/>
            </a:endParaRPr>
          </a:p>
          <a:p>
            <a:pPr algn="r">
              <a:defRPr/>
            </a:pPr>
            <a:r>
              <a:rPr lang="zh-CN" altLang="en-US" sz="900">
                <a:solidFill>
                  <a:schemeClr val="bg1"/>
                </a:solidFill>
                <a:latin typeface="黑体" pitchFamily="2" charset="-122"/>
                <a:ea typeface="黑体" pitchFamily="2" charset="-122"/>
              </a:rPr>
              <a:t>此标题为整个文件的标题</a:t>
            </a:r>
          </a:p>
        </p:txBody>
      </p:sp>
      <p:sp>
        <p:nvSpPr>
          <p:cNvPr id="9234" name="Title Placeholder 43"/>
          <p:cNvSpPr>
            <a:spLocks noGrp="1" noChangeArrowheads="1"/>
          </p:cNvSpPr>
          <p:nvPr>
            <p:ph type="title"/>
          </p:nvPr>
        </p:nvSpPr>
        <p:spPr bwMode="auto">
          <a:xfrm>
            <a:off x="341313" y="273050"/>
            <a:ext cx="8461375" cy="539750"/>
          </a:xfrm>
          <a:prstGeom prst="rect">
            <a:avLst/>
          </a:prstGeom>
          <a:noFill/>
          <a:ln w="9525">
            <a:noFill/>
            <a:miter lim="800000"/>
            <a:headEnd/>
            <a:tailEnd/>
          </a:ln>
        </p:spPr>
        <p:txBody>
          <a:bodyPr vert="horz" wrap="none" lIns="180000" tIns="45720" rIns="91440" bIns="45720" numCol="1" anchor="ctr" anchorCtr="0" compatLnSpc="1">
            <a:prstTxWarp prst="textNoShape">
              <a:avLst/>
            </a:prstTxWarp>
          </a:bodyPr>
          <a:lstStyle/>
          <a:p>
            <a:pPr lvl="0"/>
            <a:r>
              <a:rPr lang="zh-CN" altLang="en-US" smtClean="0"/>
              <a:t>单击此处添加幻灯片标题</a:t>
            </a:r>
          </a:p>
        </p:txBody>
      </p:sp>
    </p:spTree>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2000">
          <a:solidFill>
            <a:schemeClr val="bg1"/>
          </a:solidFill>
          <a:latin typeface="黑体" pitchFamily="2" charset="-122"/>
          <a:ea typeface="黑体" pitchFamily="2" charset="-122"/>
        </a:defRPr>
      </a:lvl2pPr>
      <a:lvl3pPr algn="l" rtl="0" eaLnBrk="0" fontAlgn="base" hangingPunct="0">
        <a:spcBef>
          <a:spcPct val="0"/>
        </a:spcBef>
        <a:spcAft>
          <a:spcPct val="0"/>
        </a:spcAft>
        <a:defRPr sz="2000">
          <a:solidFill>
            <a:schemeClr val="bg1"/>
          </a:solidFill>
          <a:latin typeface="黑体" pitchFamily="2" charset="-122"/>
          <a:ea typeface="黑体" pitchFamily="2" charset="-122"/>
        </a:defRPr>
      </a:lvl3pPr>
      <a:lvl4pPr algn="l" rtl="0" eaLnBrk="0" fontAlgn="base" hangingPunct="0">
        <a:spcBef>
          <a:spcPct val="0"/>
        </a:spcBef>
        <a:spcAft>
          <a:spcPct val="0"/>
        </a:spcAft>
        <a:defRPr sz="2000">
          <a:solidFill>
            <a:schemeClr val="bg1"/>
          </a:solidFill>
          <a:latin typeface="黑体" pitchFamily="2" charset="-122"/>
          <a:ea typeface="黑体" pitchFamily="2" charset="-122"/>
        </a:defRPr>
      </a:lvl4pPr>
      <a:lvl5pPr algn="l" rtl="0" eaLnBrk="0" fontAlgn="base" hangingPunct="0">
        <a:spcBef>
          <a:spcPct val="0"/>
        </a:spcBef>
        <a:spcAft>
          <a:spcPct val="0"/>
        </a:spcAft>
        <a:defRPr sz="2000">
          <a:solidFill>
            <a:schemeClr val="bg1"/>
          </a:solidFill>
          <a:latin typeface="黑体" pitchFamily="2" charset="-122"/>
          <a:ea typeface="黑体" pitchFamily="2" charset="-122"/>
        </a:defRPr>
      </a:lvl5pPr>
      <a:lvl6pPr marL="457200" algn="l" rtl="0" fontAlgn="base">
        <a:spcBef>
          <a:spcPct val="0"/>
        </a:spcBef>
        <a:spcAft>
          <a:spcPct val="0"/>
        </a:spcAft>
        <a:defRPr sz="2000">
          <a:solidFill>
            <a:schemeClr val="bg1"/>
          </a:solidFill>
          <a:latin typeface="黑体" pitchFamily="2" charset="-122"/>
          <a:ea typeface="黑体" pitchFamily="2" charset="-122"/>
        </a:defRPr>
      </a:lvl6pPr>
      <a:lvl7pPr marL="914400" algn="l" rtl="0" fontAlgn="base">
        <a:spcBef>
          <a:spcPct val="0"/>
        </a:spcBef>
        <a:spcAft>
          <a:spcPct val="0"/>
        </a:spcAft>
        <a:defRPr sz="2000">
          <a:solidFill>
            <a:schemeClr val="bg1"/>
          </a:solidFill>
          <a:latin typeface="黑体" pitchFamily="2" charset="-122"/>
          <a:ea typeface="黑体" pitchFamily="2" charset="-122"/>
        </a:defRPr>
      </a:lvl7pPr>
      <a:lvl8pPr marL="1371600" algn="l" rtl="0" fontAlgn="base">
        <a:spcBef>
          <a:spcPct val="0"/>
        </a:spcBef>
        <a:spcAft>
          <a:spcPct val="0"/>
        </a:spcAft>
        <a:defRPr sz="2000">
          <a:solidFill>
            <a:schemeClr val="bg1"/>
          </a:solidFill>
          <a:latin typeface="黑体" pitchFamily="2" charset="-122"/>
          <a:ea typeface="黑体" pitchFamily="2" charset="-122"/>
        </a:defRPr>
      </a:lvl8pPr>
      <a:lvl9pPr marL="1828800" algn="l" rtl="0" fontAlgn="base">
        <a:spcBef>
          <a:spcPct val="0"/>
        </a:spcBef>
        <a:spcAft>
          <a:spcPct val="0"/>
        </a:spcAft>
        <a:defRPr sz="2000">
          <a:solidFill>
            <a:schemeClr val="bg1"/>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9.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9.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154127"/>
            <a:ext cx="9144000" cy="544513"/>
          </a:xfrm>
          <a:prstGeom prst="rect">
            <a:avLst/>
          </a:prstGeom>
        </p:spPr>
        <p:txBody>
          <a:bodyPr/>
          <a:lstStyle/>
          <a:p>
            <a:pPr marL="342900" indent="-342900" algn="ctr">
              <a:spcBef>
                <a:spcPct val="20000"/>
              </a:spcBef>
              <a:defRPr/>
            </a:pPr>
            <a:r>
              <a:rPr lang="en-US" altLang="zh-CN" sz="3200" b="1" kern="0" dirty="0" smtClean="0">
                <a:effectLst>
                  <a:outerShdw blurRad="38100" dist="38100" dir="2700000" algn="tl">
                    <a:srgbClr val="C0C0C0"/>
                  </a:outerShdw>
                </a:effectLst>
                <a:latin typeface="黑体" pitchFamily="2" charset="-122"/>
                <a:ea typeface="黑体" pitchFamily="2" charset="-122"/>
              </a:rPr>
              <a:t>30-50K TL3-S</a:t>
            </a:r>
            <a:r>
              <a:rPr lang="zh-CN" altLang="en-US" sz="3200" b="1" kern="0" dirty="0" smtClean="0">
                <a:effectLst>
                  <a:outerShdw blurRad="38100" dist="38100" dir="2700000" algn="tl">
                    <a:srgbClr val="C0C0C0"/>
                  </a:outerShdw>
                </a:effectLst>
                <a:latin typeface="黑体" pitchFamily="2" charset="-122"/>
                <a:ea typeface="黑体" pitchFamily="2" charset="-122"/>
              </a:rPr>
              <a:t>系列逆变器现场故障排查及维修</a:t>
            </a:r>
            <a:endParaRPr lang="zh-CN" altLang="en-US" sz="3200" b="1" kern="0" dirty="0">
              <a:effectLst>
                <a:outerShdw blurRad="38100" dist="38100" dir="2700000" algn="tl">
                  <a:srgbClr val="C0C0C0"/>
                </a:outerShdw>
              </a:effectLst>
              <a:latin typeface="黑体" pitchFamily="2" charset="-122"/>
              <a:ea typeface="黑体" pitchFamily="2" charset="-122"/>
            </a:endParaRPr>
          </a:p>
        </p:txBody>
      </p:sp>
      <p:sp>
        <p:nvSpPr>
          <p:cNvPr id="12291" name="Rectangle 5"/>
          <p:cNvSpPr>
            <a:spLocks noChangeArrowheads="1"/>
          </p:cNvSpPr>
          <p:nvPr/>
        </p:nvSpPr>
        <p:spPr bwMode="auto">
          <a:xfrm>
            <a:off x="8972550" y="-2263775"/>
            <a:ext cx="171450" cy="436562"/>
          </a:xfrm>
          <a:prstGeom prst="rect">
            <a:avLst/>
          </a:prstGeom>
          <a:noFill/>
          <a:ln w="9525">
            <a:noFill/>
            <a:miter lim="800000"/>
            <a:headEnd/>
            <a:tailEnd/>
          </a:ln>
        </p:spPr>
        <p:txBody>
          <a:bodyPr wrap="none" lIns="86402" tIns="43201" rIns="86402" bIns="43201">
            <a:spAutoFit/>
          </a:bodyPr>
          <a:lstStyle/>
          <a:p>
            <a:pPr defTabSz="863600" eaLnBrk="0" hangingPunct="0"/>
            <a:endParaRPr lang="zh-CN" altLang="zh-CN" sz="2300">
              <a:ea typeface="MS PGothic" pitchFamily="34" charset="-128"/>
            </a:endParaRPr>
          </a:p>
        </p:txBody>
      </p:sp>
      <p:sp>
        <p:nvSpPr>
          <p:cNvPr id="12292" name="Text Box 7"/>
          <p:cNvSpPr txBox="1">
            <a:spLocks noChangeArrowheads="1"/>
          </p:cNvSpPr>
          <p:nvPr/>
        </p:nvSpPr>
        <p:spPr bwMode="auto">
          <a:xfrm>
            <a:off x="5932488" y="2786063"/>
            <a:ext cx="171450" cy="436562"/>
          </a:xfrm>
          <a:prstGeom prst="rect">
            <a:avLst/>
          </a:prstGeom>
          <a:noFill/>
          <a:ln w="9525">
            <a:noFill/>
            <a:miter lim="800000"/>
            <a:headEnd/>
            <a:tailEnd/>
          </a:ln>
        </p:spPr>
        <p:txBody>
          <a:bodyPr wrap="none" lIns="86402" tIns="43201" rIns="86402" bIns="43201">
            <a:spAutoFit/>
          </a:bodyPr>
          <a:lstStyle/>
          <a:p>
            <a:pPr defTabSz="863600" eaLnBrk="0" hangingPunct="0"/>
            <a:endParaRPr lang="zh-CN" altLang="zh-CN" sz="2300">
              <a:ea typeface="MS PGothic" pitchFamily="34" charset="-128"/>
            </a:endParaRPr>
          </a:p>
        </p:txBody>
      </p:sp>
      <p:sp>
        <p:nvSpPr>
          <p:cNvPr id="9" name="TextBox 8"/>
          <p:cNvSpPr txBox="1"/>
          <p:nvPr/>
        </p:nvSpPr>
        <p:spPr>
          <a:xfrm>
            <a:off x="5434013" y="1534991"/>
            <a:ext cx="3212276" cy="3785652"/>
          </a:xfrm>
          <a:prstGeom prst="rect">
            <a:avLst/>
          </a:prstGeom>
          <a:noFill/>
        </p:spPr>
        <p:txBody>
          <a:bodyPr wrap="square">
            <a:spAutoFit/>
          </a:bodyPr>
          <a:lstStyle/>
          <a:p>
            <a:pPr>
              <a:defRPr/>
            </a:pPr>
            <a:r>
              <a:rPr lang="en-US" altLang="zh-CN" sz="2000" dirty="0" smtClean="0">
                <a:latin typeface="+mn-ea"/>
                <a:ea typeface="+mn-ea"/>
              </a:rPr>
              <a:t>Growatt30000-S</a:t>
            </a:r>
            <a:r>
              <a:rPr lang="zh-CN" altLang="en-US" sz="2000" dirty="0" smtClean="0">
                <a:latin typeface="+mn-ea"/>
                <a:ea typeface="+mn-ea"/>
              </a:rPr>
              <a:t>（</a:t>
            </a:r>
            <a:r>
              <a:rPr lang="en-US" altLang="zh-CN" sz="2000" dirty="0" smtClean="0">
                <a:latin typeface="+mn-ea"/>
                <a:ea typeface="+mn-ea"/>
              </a:rPr>
              <a:t>SE</a:t>
            </a:r>
            <a:r>
              <a:rPr lang="zh-CN" altLang="en-US" sz="2000" dirty="0" smtClean="0">
                <a:latin typeface="+mn-ea"/>
                <a:ea typeface="+mn-ea"/>
              </a:rPr>
              <a:t>）</a:t>
            </a:r>
            <a:endParaRPr lang="en-US" altLang="zh-CN" sz="2000" dirty="0" smtClean="0">
              <a:latin typeface="+mn-ea"/>
              <a:ea typeface="+mn-ea"/>
            </a:endParaRPr>
          </a:p>
          <a:p>
            <a:pPr>
              <a:defRPr/>
            </a:pPr>
            <a:endParaRPr lang="en-US" altLang="zh-CN" sz="2000" dirty="0" smtClean="0">
              <a:latin typeface="+mn-ea"/>
              <a:ea typeface="+mn-ea"/>
            </a:endParaRPr>
          </a:p>
          <a:p>
            <a:pPr>
              <a:defRPr/>
            </a:pPr>
            <a:r>
              <a:rPr lang="en-US" altLang="zh-CN" sz="2000" dirty="0" smtClean="0">
                <a:latin typeface="+mn-ea"/>
                <a:ea typeface="+mn-ea"/>
              </a:rPr>
              <a:t>Growatt33000-S</a:t>
            </a:r>
            <a:r>
              <a:rPr lang="zh-CN" altLang="en-US" sz="2000" dirty="0" smtClean="0">
                <a:latin typeface="+mn-ea"/>
                <a:ea typeface="+mn-ea"/>
              </a:rPr>
              <a:t>（</a:t>
            </a:r>
            <a:r>
              <a:rPr lang="en-US" altLang="zh-CN" sz="2000" dirty="0" smtClean="0">
                <a:latin typeface="+mn-ea"/>
                <a:ea typeface="+mn-ea"/>
              </a:rPr>
              <a:t>SE</a:t>
            </a:r>
            <a:r>
              <a:rPr lang="zh-CN" altLang="en-US" sz="2000" dirty="0" smtClean="0">
                <a:latin typeface="+mn-ea"/>
                <a:ea typeface="+mn-ea"/>
              </a:rPr>
              <a:t>）</a:t>
            </a:r>
            <a:endParaRPr lang="en-US" altLang="zh-CN" sz="2000" dirty="0" smtClean="0">
              <a:latin typeface="+mn-ea"/>
              <a:ea typeface="+mn-ea"/>
            </a:endParaRPr>
          </a:p>
          <a:p>
            <a:pPr>
              <a:defRPr/>
            </a:pPr>
            <a:endParaRPr lang="en-US" altLang="zh-CN" sz="2000" dirty="0">
              <a:latin typeface="+mn-ea"/>
              <a:ea typeface="+mn-ea"/>
            </a:endParaRPr>
          </a:p>
          <a:p>
            <a:pPr>
              <a:defRPr/>
            </a:pPr>
            <a:r>
              <a:rPr lang="en-US" altLang="zh-CN" sz="2000" dirty="0" smtClean="0">
                <a:latin typeface="+mn-ea"/>
                <a:ea typeface="+mn-ea"/>
              </a:rPr>
              <a:t>Growatt40000-S</a:t>
            </a:r>
            <a:r>
              <a:rPr lang="zh-CN" altLang="en-US" sz="2000" dirty="0" smtClean="0">
                <a:latin typeface="+mn-ea"/>
                <a:ea typeface="+mn-ea"/>
              </a:rPr>
              <a:t>（</a:t>
            </a:r>
            <a:r>
              <a:rPr lang="en-US" altLang="zh-CN" sz="2000" dirty="0" smtClean="0">
                <a:latin typeface="+mn-ea"/>
                <a:ea typeface="+mn-ea"/>
              </a:rPr>
              <a:t>SE</a:t>
            </a:r>
            <a:r>
              <a:rPr lang="zh-CN" altLang="en-US" sz="2000" dirty="0" smtClean="0">
                <a:latin typeface="+mn-ea"/>
                <a:ea typeface="+mn-ea"/>
              </a:rPr>
              <a:t>）</a:t>
            </a:r>
            <a:endParaRPr lang="en-US" altLang="zh-CN" sz="2000" dirty="0" smtClean="0">
              <a:latin typeface="+mn-ea"/>
              <a:ea typeface="+mn-ea"/>
            </a:endParaRPr>
          </a:p>
          <a:p>
            <a:pPr>
              <a:defRPr/>
            </a:pPr>
            <a:endParaRPr lang="en-US" altLang="zh-CN" sz="2000" dirty="0" smtClean="0">
              <a:latin typeface="+mn-ea"/>
              <a:ea typeface="+mn-ea"/>
            </a:endParaRPr>
          </a:p>
          <a:p>
            <a:pPr>
              <a:defRPr/>
            </a:pPr>
            <a:r>
              <a:rPr lang="en-US" altLang="zh-CN" sz="2000" dirty="0" smtClean="0">
                <a:latin typeface="+mn-ea"/>
                <a:ea typeface="+mn-ea"/>
              </a:rPr>
              <a:t>Growatt40000-NS</a:t>
            </a:r>
            <a:r>
              <a:rPr lang="zh-CN" altLang="en-US" sz="2000" dirty="0" smtClean="0">
                <a:latin typeface="+mn-ea"/>
                <a:ea typeface="+mn-ea"/>
              </a:rPr>
              <a:t>（</a:t>
            </a:r>
            <a:r>
              <a:rPr lang="en-US" altLang="zh-CN" sz="2000" dirty="0" smtClean="0">
                <a:latin typeface="+mn-ea"/>
                <a:ea typeface="+mn-ea"/>
              </a:rPr>
              <a:t>NSE</a:t>
            </a:r>
            <a:r>
              <a:rPr lang="zh-CN" altLang="en-US" sz="2000" dirty="0" smtClean="0">
                <a:latin typeface="+mn-ea"/>
                <a:ea typeface="+mn-ea"/>
              </a:rPr>
              <a:t>）</a:t>
            </a:r>
            <a:endParaRPr lang="en-US" altLang="zh-CN" sz="2000" dirty="0" smtClean="0">
              <a:latin typeface="+mn-ea"/>
              <a:ea typeface="+mn-ea"/>
            </a:endParaRPr>
          </a:p>
          <a:p>
            <a:pPr>
              <a:defRPr/>
            </a:pPr>
            <a:endParaRPr lang="en-US" altLang="zh-CN" sz="2000" dirty="0" smtClean="0">
              <a:latin typeface="+mn-ea"/>
              <a:ea typeface="+mn-ea"/>
            </a:endParaRPr>
          </a:p>
          <a:p>
            <a:pPr>
              <a:defRPr/>
            </a:pPr>
            <a:r>
              <a:rPr lang="en-US" altLang="zh-CN" sz="2000" dirty="0" smtClean="0">
                <a:latin typeface="+mn-ea"/>
                <a:ea typeface="+mn-ea"/>
              </a:rPr>
              <a:t>Growatt50000-S</a:t>
            </a:r>
            <a:r>
              <a:rPr lang="zh-CN" altLang="en-US" sz="2000" dirty="0" smtClean="0">
                <a:latin typeface="+mn-ea"/>
                <a:ea typeface="+mn-ea"/>
              </a:rPr>
              <a:t>（</a:t>
            </a:r>
            <a:r>
              <a:rPr lang="en-US" altLang="zh-CN" sz="2000" dirty="0" smtClean="0">
                <a:latin typeface="+mn-ea"/>
                <a:ea typeface="+mn-ea"/>
              </a:rPr>
              <a:t>SE</a:t>
            </a:r>
            <a:r>
              <a:rPr lang="zh-CN" altLang="en-US" sz="2000" dirty="0" smtClean="0">
                <a:latin typeface="+mn-ea"/>
                <a:ea typeface="+mn-ea"/>
              </a:rPr>
              <a:t>）</a:t>
            </a:r>
            <a:endParaRPr lang="en-US" altLang="zh-CN" sz="2000" dirty="0" smtClean="0">
              <a:latin typeface="+mn-ea"/>
              <a:ea typeface="+mn-ea"/>
            </a:endParaRPr>
          </a:p>
          <a:p>
            <a:pPr>
              <a:defRPr/>
            </a:pPr>
            <a:endParaRPr lang="en-US" altLang="zh-CN" sz="2000" dirty="0" smtClean="0">
              <a:latin typeface="+mn-ea"/>
              <a:ea typeface="+mn-ea"/>
            </a:endParaRPr>
          </a:p>
          <a:p>
            <a:pPr>
              <a:defRPr/>
            </a:pPr>
            <a:endParaRPr lang="en-US" altLang="zh-CN" sz="2000" dirty="0" smtClean="0">
              <a:latin typeface="+mn-ea"/>
              <a:ea typeface="+mn-ea"/>
            </a:endParaRPr>
          </a:p>
          <a:p>
            <a:pPr>
              <a:defRPr/>
            </a:pPr>
            <a:endParaRPr lang="en-US" altLang="zh-CN" sz="2000" dirty="0" smtClean="0">
              <a:latin typeface="+mn-ea"/>
              <a:ea typeface="+mn-ea"/>
            </a:endParaRPr>
          </a:p>
        </p:txBody>
      </p:sp>
      <p:pic>
        <p:nvPicPr>
          <p:cNvPr id="10" name="Picture 2"/>
          <p:cNvPicPr>
            <a:picLocks noChangeAspect="1" noChangeArrowheads="1"/>
          </p:cNvPicPr>
          <p:nvPr/>
        </p:nvPicPr>
        <p:blipFill>
          <a:blip r:embed="rId3" cstate="print"/>
          <a:srcRect/>
          <a:stretch>
            <a:fillRect/>
          </a:stretch>
        </p:blipFill>
        <p:spPr bwMode="auto">
          <a:xfrm>
            <a:off x="430150" y="1197254"/>
            <a:ext cx="2040900" cy="2957711"/>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2962445" y="1180618"/>
            <a:ext cx="1940387" cy="3037128"/>
          </a:xfrm>
          <a:prstGeom prst="rect">
            <a:avLst/>
          </a:prstGeom>
          <a:noFill/>
          <a:ln w="9525">
            <a:noFill/>
            <a:miter lim="800000"/>
            <a:headEnd/>
            <a:tailEnd/>
          </a:ln>
        </p:spPr>
      </p:pic>
      <p:sp>
        <p:nvSpPr>
          <p:cNvPr id="12" name="矩形 4"/>
          <p:cNvSpPr>
            <a:spLocks noChangeArrowheads="1"/>
          </p:cNvSpPr>
          <p:nvPr/>
        </p:nvSpPr>
        <p:spPr bwMode="auto">
          <a:xfrm>
            <a:off x="3424591" y="4391730"/>
            <a:ext cx="1111202" cy="461665"/>
          </a:xfrm>
          <a:prstGeom prst="rect">
            <a:avLst/>
          </a:prstGeom>
          <a:noFill/>
          <a:ln w="9525">
            <a:noFill/>
            <a:miter lim="800000"/>
            <a:headEnd/>
            <a:tailEnd/>
          </a:ln>
        </p:spPr>
        <p:txBody>
          <a:bodyPr wrap="none">
            <a:spAutoFit/>
          </a:bodyPr>
          <a:lstStyle/>
          <a:p>
            <a:r>
              <a:rPr lang="en-US" altLang="zh-CN" sz="2400" b="1" dirty="0" smtClean="0"/>
              <a:t>-S</a:t>
            </a:r>
            <a:r>
              <a:rPr lang="zh-CN" altLang="en-US" sz="2400" b="1" dirty="0" smtClean="0"/>
              <a:t>系列</a:t>
            </a:r>
            <a:endParaRPr lang="zh-CN" altLang="zh-CN" sz="2400" b="1" dirty="0"/>
          </a:p>
        </p:txBody>
      </p:sp>
      <p:sp>
        <p:nvSpPr>
          <p:cNvPr id="13" name="矩形 4"/>
          <p:cNvSpPr>
            <a:spLocks noChangeArrowheads="1"/>
          </p:cNvSpPr>
          <p:nvPr/>
        </p:nvSpPr>
        <p:spPr bwMode="auto">
          <a:xfrm>
            <a:off x="935391" y="4442530"/>
            <a:ext cx="1316386" cy="461665"/>
          </a:xfrm>
          <a:prstGeom prst="rect">
            <a:avLst/>
          </a:prstGeom>
          <a:noFill/>
          <a:ln w="9525">
            <a:noFill/>
            <a:miter lim="800000"/>
            <a:headEnd/>
            <a:tailEnd/>
          </a:ln>
        </p:spPr>
        <p:txBody>
          <a:bodyPr wrap="none">
            <a:spAutoFit/>
          </a:bodyPr>
          <a:lstStyle/>
          <a:p>
            <a:r>
              <a:rPr lang="en-US" altLang="zh-CN" sz="2400" b="1" dirty="0" smtClean="0"/>
              <a:t>-SE</a:t>
            </a:r>
            <a:r>
              <a:rPr lang="zh-CN" altLang="en-US" sz="2400" b="1" dirty="0" smtClean="0"/>
              <a:t>系列</a:t>
            </a:r>
            <a:endParaRPr lang="zh-CN" altLang="zh-CN"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矩形 3"/>
          <p:cNvSpPr/>
          <p:nvPr/>
        </p:nvSpPr>
        <p:spPr>
          <a:xfrm>
            <a:off x="374774" y="918823"/>
            <a:ext cx="1662635" cy="369332"/>
          </a:xfrm>
          <a:prstGeom prst="rect">
            <a:avLst/>
          </a:prstGeom>
        </p:spPr>
        <p:txBody>
          <a:bodyPr wrap="none">
            <a:spAutoFit/>
          </a:bodyPr>
          <a:lstStyle/>
          <a:p>
            <a:r>
              <a:rPr lang="en-US" altLang="zh-CN" kern="0" dirty="0" smtClean="0">
                <a:latin typeface="楷体_GB2312"/>
                <a:ea typeface="黑体" pitchFamily="49" charset="-122"/>
              </a:rPr>
              <a:t>30-50K-S</a:t>
            </a:r>
            <a:r>
              <a:rPr lang="zh-CN" altLang="en-US" kern="0" dirty="0" smtClean="0">
                <a:latin typeface="楷体_GB2312"/>
                <a:ea typeface="黑体" pitchFamily="49" charset="-122"/>
              </a:rPr>
              <a:t>机型</a:t>
            </a:r>
            <a:endParaRPr lang="zh-CN" altLang="en-US" dirty="0"/>
          </a:p>
        </p:txBody>
      </p:sp>
      <p:sp>
        <p:nvSpPr>
          <p:cNvPr id="5" name="矩形 4"/>
          <p:cNvSpPr/>
          <p:nvPr/>
        </p:nvSpPr>
        <p:spPr>
          <a:xfrm>
            <a:off x="2780947" y="6032147"/>
            <a:ext cx="2258952"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1</a:t>
            </a:r>
            <a:endParaRPr lang="en-US" altLang="zh-CN" kern="0" dirty="0">
              <a:latin typeface="楷体_GB2312"/>
              <a:ea typeface="黑体" pitchFamily="49" charset="-122"/>
            </a:endParaRPr>
          </a:p>
        </p:txBody>
      </p:sp>
      <p:pic>
        <p:nvPicPr>
          <p:cNvPr id="74755" name="Picture 3"/>
          <p:cNvPicPr>
            <a:picLocks noChangeAspect="1" noChangeArrowheads="1"/>
          </p:cNvPicPr>
          <p:nvPr/>
        </p:nvPicPr>
        <p:blipFill>
          <a:blip r:embed="rId2" cstate="print"/>
          <a:srcRect/>
          <a:stretch>
            <a:fillRect/>
          </a:stretch>
        </p:blipFill>
        <p:spPr bwMode="auto">
          <a:xfrm>
            <a:off x="801511" y="1280246"/>
            <a:ext cx="7749252" cy="473673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5778" name="Picture 2"/>
          <p:cNvPicPr>
            <a:picLocks noChangeAspect="1" noChangeArrowheads="1"/>
          </p:cNvPicPr>
          <p:nvPr/>
        </p:nvPicPr>
        <p:blipFill>
          <a:blip r:embed="rId2" cstate="print"/>
          <a:srcRect/>
          <a:stretch>
            <a:fillRect/>
          </a:stretch>
        </p:blipFill>
        <p:spPr bwMode="auto">
          <a:xfrm>
            <a:off x="1399822" y="1065821"/>
            <a:ext cx="6374342" cy="4824862"/>
          </a:xfrm>
          <a:prstGeom prst="rect">
            <a:avLst/>
          </a:prstGeom>
          <a:noFill/>
          <a:ln w="9525">
            <a:noFill/>
            <a:miter lim="800000"/>
            <a:headEnd/>
            <a:tailEnd/>
          </a:ln>
        </p:spPr>
      </p:pic>
      <p:sp>
        <p:nvSpPr>
          <p:cNvPr id="4" name="矩形 3"/>
          <p:cNvSpPr/>
          <p:nvPr/>
        </p:nvSpPr>
        <p:spPr>
          <a:xfrm>
            <a:off x="2769658" y="5941835"/>
            <a:ext cx="2844048"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2-IO</a:t>
            </a:r>
            <a:r>
              <a:rPr lang="zh-CN" altLang="en-US" kern="0" dirty="0" smtClean="0">
                <a:latin typeface="楷体_GB2312"/>
                <a:ea typeface="黑体" pitchFamily="49" charset="-122"/>
              </a:rPr>
              <a:t>板</a:t>
            </a:r>
            <a:endParaRPr lang="en-US" altLang="zh-CN" kern="0" dirty="0">
              <a:latin typeface="楷体_GB2312"/>
              <a:ea typeface="黑体" pitchFamily="49"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6802" name="Picture 2"/>
          <p:cNvPicPr>
            <a:picLocks noChangeAspect="1" noChangeArrowheads="1"/>
          </p:cNvPicPr>
          <p:nvPr/>
        </p:nvPicPr>
        <p:blipFill>
          <a:blip r:embed="rId2" cstate="print"/>
          <a:srcRect/>
          <a:stretch>
            <a:fillRect/>
          </a:stretch>
        </p:blipFill>
        <p:spPr bwMode="auto">
          <a:xfrm>
            <a:off x="1976235" y="1032249"/>
            <a:ext cx="5068207" cy="4860552"/>
          </a:xfrm>
          <a:prstGeom prst="rect">
            <a:avLst/>
          </a:prstGeom>
          <a:noFill/>
          <a:ln w="9525">
            <a:noFill/>
            <a:miter lim="800000"/>
            <a:headEnd/>
            <a:tailEnd/>
          </a:ln>
        </p:spPr>
      </p:pic>
      <p:sp>
        <p:nvSpPr>
          <p:cNvPr id="4" name="矩形 3"/>
          <p:cNvSpPr/>
          <p:nvPr/>
        </p:nvSpPr>
        <p:spPr>
          <a:xfrm>
            <a:off x="2769658" y="5941835"/>
            <a:ext cx="3050835"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3-</a:t>
            </a:r>
            <a:r>
              <a:rPr lang="zh-CN" altLang="en-US" kern="0" dirty="0" smtClean="0">
                <a:latin typeface="楷体_GB2312"/>
                <a:ea typeface="黑体" pitchFamily="49" charset="-122"/>
              </a:rPr>
              <a:t>功率板</a:t>
            </a:r>
            <a:endParaRPr lang="en-US" altLang="zh-CN" kern="0" dirty="0">
              <a:latin typeface="楷体_GB2312"/>
              <a:ea typeface="黑体"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7826" name="Picture 2"/>
          <p:cNvPicPr>
            <a:picLocks noChangeAspect="1" noChangeArrowheads="1"/>
          </p:cNvPicPr>
          <p:nvPr/>
        </p:nvPicPr>
        <p:blipFill>
          <a:blip r:embed="rId2" cstate="print"/>
          <a:srcRect/>
          <a:stretch>
            <a:fillRect/>
          </a:stretch>
        </p:blipFill>
        <p:spPr bwMode="auto">
          <a:xfrm>
            <a:off x="442562" y="1693333"/>
            <a:ext cx="3355108" cy="3710692"/>
          </a:xfrm>
          <a:prstGeom prst="rect">
            <a:avLst/>
          </a:prstGeom>
          <a:noFill/>
          <a:ln w="9525">
            <a:noFill/>
            <a:miter lim="800000"/>
            <a:headEnd/>
            <a:tailEnd/>
          </a:ln>
        </p:spPr>
      </p:pic>
      <p:pic>
        <p:nvPicPr>
          <p:cNvPr id="77827" name="Picture 3"/>
          <p:cNvPicPr>
            <a:picLocks noChangeAspect="1" noChangeArrowheads="1"/>
          </p:cNvPicPr>
          <p:nvPr/>
        </p:nvPicPr>
        <p:blipFill>
          <a:blip r:embed="rId3" cstate="print"/>
          <a:srcRect/>
          <a:stretch>
            <a:fillRect/>
          </a:stretch>
        </p:blipFill>
        <p:spPr bwMode="auto">
          <a:xfrm>
            <a:off x="2754490" y="2709333"/>
            <a:ext cx="4742939" cy="1861430"/>
          </a:xfrm>
          <a:prstGeom prst="rect">
            <a:avLst/>
          </a:prstGeom>
          <a:noFill/>
          <a:ln w="9525">
            <a:noFill/>
            <a:miter lim="800000"/>
            <a:headEnd/>
            <a:tailEnd/>
          </a:ln>
          <a:scene3d>
            <a:camera prst="orthographicFront">
              <a:rot lat="0" lon="0" rev="5400000"/>
            </a:camera>
            <a:lightRig rig="threePt" dir="t"/>
          </a:scene3d>
        </p:spPr>
      </p:pic>
      <p:sp>
        <p:nvSpPr>
          <p:cNvPr id="5" name="矩形 4"/>
          <p:cNvSpPr/>
          <p:nvPr/>
        </p:nvSpPr>
        <p:spPr>
          <a:xfrm>
            <a:off x="511879" y="5524146"/>
            <a:ext cx="3050835"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4-</a:t>
            </a:r>
            <a:r>
              <a:rPr lang="zh-CN" altLang="en-US" kern="0" dirty="0" smtClean="0">
                <a:latin typeface="楷体_GB2312"/>
                <a:ea typeface="黑体" pitchFamily="49" charset="-122"/>
              </a:rPr>
              <a:t>显示板</a:t>
            </a:r>
            <a:endParaRPr lang="en-US" altLang="zh-CN" kern="0" dirty="0">
              <a:latin typeface="楷体_GB2312"/>
              <a:ea typeface="黑体" pitchFamily="49" charset="-122"/>
            </a:endParaRPr>
          </a:p>
        </p:txBody>
      </p:sp>
      <p:sp>
        <p:nvSpPr>
          <p:cNvPr id="6" name="矩形 5"/>
          <p:cNvSpPr/>
          <p:nvPr/>
        </p:nvSpPr>
        <p:spPr>
          <a:xfrm>
            <a:off x="2938991" y="5986990"/>
            <a:ext cx="3050835"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5-</a:t>
            </a:r>
            <a:r>
              <a:rPr lang="zh-CN" altLang="en-US" kern="0" dirty="0" smtClean="0">
                <a:latin typeface="楷体_GB2312"/>
                <a:ea typeface="黑体" pitchFamily="49" charset="-122"/>
              </a:rPr>
              <a:t>保险板</a:t>
            </a:r>
            <a:endParaRPr lang="en-US" altLang="zh-CN" kern="0" dirty="0">
              <a:latin typeface="楷体_GB2312"/>
              <a:ea typeface="黑体" pitchFamily="49" charset="-122"/>
            </a:endParaRPr>
          </a:p>
        </p:txBody>
      </p:sp>
      <p:pic>
        <p:nvPicPr>
          <p:cNvPr id="77828" name="Picture 4"/>
          <p:cNvPicPr>
            <a:picLocks noChangeAspect="1" noChangeArrowheads="1"/>
          </p:cNvPicPr>
          <p:nvPr/>
        </p:nvPicPr>
        <p:blipFill>
          <a:blip r:embed="rId4" cstate="print"/>
          <a:srcRect/>
          <a:stretch>
            <a:fillRect/>
          </a:stretch>
        </p:blipFill>
        <p:spPr bwMode="auto">
          <a:xfrm>
            <a:off x="6665030" y="1234006"/>
            <a:ext cx="1970970" cy="4751927"/>
          </a:xfrm>
          <a:prstGeom prst="rect">
            <a:avLst/>
          </a:prstGeom>
          <a:noFill/>
          <a:ln w="9525">
            <a:noFill/>
            <a:miter lim="800000"/>
            <a:headEnd/>
            <a:tailEnd/>
          </a:ln>
        </p:spPr>
      </p:pic>
      <p:sp>
        <p:nvSpPr>
          <p:cNvPr id="8" name="矩形 7"/>
          <p:cNvSpPr/>
          <p:nvPr/>
        </p:nvSpPr>
        <p:spPr>
          <a:xfrm>
            <a:off x="5936190" y="5992634"/>
            <a:ext cx="3050835"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6-</a:t>
            </a:r>
            <a:r>
              <a:rPr lang="zh-CN" altLang="en-US" kern="0" dirty="0" smtClean="0">
                <a:latin typeface="楷体_GB2312"/>
                <a:ea typeface="黑体" pitchFamily="49" charset="-122"/>
              </a:rPr>
              <a:t>滤波板</a:t>
            </a:r>
            <a:endParaRPr lang="en-US" altLang="zh-CN" kern="0" dirty="0">
              <a:latin typeface="楷体_GB2312"/>
              <a:ea typeface="黑体"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r>
              <a:rPr lang="zh-CN" altLang="en-US" dirty="0" smtClean="0"/>
              <a:t>四、</a:t>
            </a:r>
            <a:r>
              <a:rPr lang="zh-CN" altLang="en-US" dirty="0" smtClean="0"/>
              <a:t>电路</a:t>
            </a:r>
            <a:r>
              <a:rPr lang="zh-CN" altLang="en-US" dirty="0" smtClean="0"/>
              <a:t>原理</a:t>
            </a:r>
            <a:endParaRPr lang="zh-CN" altLang="en-US" dirty="0" smtClean="0"/>
          </a:p>
        </p:txBody>
      </p:sp>
      <p:sp>
        <p:nvSpPr>
          <p:cNvPr id="3" name="内容占位符 2"/>
          <p:cNvSpPr txBox="1">
            <a:spLocks/>
          </p:cNvSpPr>
          <p:nvPr/>
        </p:nvSpPr>
        <p:spPr bwMode="auto">
          <a:xfrm>
            <a:off x="228600" y="1371600"/>
            <a:ext cx="8515350" cy="3752850"/>
          </a:xfrm>
          <a:prstGeom prst="rect">
            <a:avLst/>
          </a:prstGeom>
          <a:noFill/>
          <a:ln>
            <a:miter lim="800000"/>
            <a:headEnd/>
            <a:tailEnd/>
          </a:ln>
        </p:spPr>
        <p:txBody>
          <a:bodyPr/>
          <a:lstStyle/>
          <a:p>
            <a:pPr marL="342900" indent="-342900" eaLnBrk="0" hangingPunct="0">
              <a:spcBef>
                <a:spcPct val="20000"/>
              </a:spcBef>
              <a:buFont typeface="Arial" pitchFamily="34" charset="0"/>
              <a:buChar char="•"/>
              <a:defRPr/>
            </a:pPr>
            <a:r>
              <a:rPr lang="zh-CN" altLang="en-US" sz="2400" kern="0" dirty="0">
                <a:latin typeface="楷体_GB2312"/>
                <a:ea typeface="黑体" pitchFamily="49" charset="-122"/>
              </a:rPr>
              <a:t>工作电源：</a:t>
            </a:r>
            <a:r>
              <a:rPr lang="en-US" altLang="zh-CN" sz="2400" kern="0" dirty="0" err="1">
                <a:latin typeface="楷体_GB2312"/>
                <a:ea typeface="黑体" pitchFamily="49" charset="-122"/>
              </a:rPr>
              <a:t>flyback</a:t>
            </a:r>
            <a:r>
              <a:rPr lang="zh-CN" altLang="en-US" sz="2400" kern="0" dirty="0">
                <a:latin typeface="楷体_GB2312"/>
                <a:ea typeface="黑体" pitchFamily="49" charset="-122"/>
              </a:rPr>
              <a:t>拓扑</a:t>
            </a:r>
            <a:endParaRPr lang="en-US" altLang="zh-CN" sz="2400" kern="0" dirty="0">
              <a:latin typeface="楷体_GB2312"/>
              <a:ea typeface="黑体" pitchFamily="49" charset="-122"/>
            </a:endParaRPr>
          </a:p>
          <a:p>
            <a:pPr marL="342900" indent="-342900" eaLnBrk="0" hangingPunct="0">
              <a:spcBef>
                <a:spcPct val="20000"/>
              </a:spcBef>
              <a:buFont typeface="Arial" pitchFamily="34" charset="0"/>
              <a:buChar char="•"/>
              <a:defRPr/>
            </a:pPr>
            <a:endParaRPr lang="en-US" altLang="zh-CN" sz="2400" kern="0" dirty="0">
              <a:latin typeface="楷体_GB2312"/>
              <a:ea typeface="黑体" pitchFamily="49" charset="-122"/>
            </a:endParaRPr>
          </a:p>
          <a:p>
            <a:pPr marL="342900" indent="-342900" eaLnBrk="0" hangingPunct="0">
              <a:spcBef>
                <a:spcPct val="20000"/>
              </a:spcBef>
              <a:buFont typeface="Arial" pitchFamily="34" charset="0"/>
              <a:buChar char="•"/>
              <a:defRPr/>
            </a:pPr>
            <a:r>
              <a:rPr lang="en-US" altLang="zh-CN" sz="2400" kern="0" dirty="0">
                <a:latin typeface="楷体_GB2312"/>
                <a:ea typeface="黑体" pitchFamily="49" charset="-122"/>
              </a:rPr>
              <a:t>MPPT</a:t>
            </a:r>
            <a:r>
              <a:rPr lang="zh-CN" altLang="en-US" sz="2400" kern="0" dirty="0">
                <a:latin typeface="楷体_GB2312"/>
                <a:ea typeface="黑体" pitchFamily="49" charset="-122"/>
              </a:rPr>
              <a:t>电路：</a:t>
            </a:r>
            <a:r>
              <a:rPr lang="en-US" altLang="zh-CN" sz="2400" kern="0" dirty="0">
                <a:latin typeface="楷体_GB2312"/>
                <a:ea typeface="黑体" pitchFamily="49" charset="-122"/>
              </a:rPr>
              <a:t>Boost</a:t>
            </a:r>
            <a:r>
              <a:rPr lang="zh-CN" altLang="en-US" sz="2400" kern="0" dirty="0">
                <a:latin typeface="楷体_GB2312"/>
                <a:ea typeface="黑体" pitchFamily="49" charset="-122"/>
              </a:rPr>
              <a:t>拓扑</a:t>
            </a:r>
            <a:endParaRPr lang="en-US" altLang="zh-CN" sz="2400" kern="0" dirty="0">
              <a:latin typeface="楷体_GB2312"/>
              <a:ea typeface="黑体" pitchFamily="49" charset="-122"/>
            </a:endParaRPr>
          </a:p>
          <a:p>
            <a:pPr marL="342900" indent="-342900" eaLnBrk="0" hangingPunct="0">
              <a:spcBef>
                <a:spcPct val="20000"/>
              </a:spcBef>
              <a:defRPr/>
            </a:pPr>
            <a:endParaRPr lang="en-US" altLang="zh-CN" sz="2400" kern="0" dirty="0">
              <a:latin typeface="楷体_GB2312"/>
              <a:ea typeface="黑体" pitchFamily="49" charset="-122"/>
            </a:endParaRPr>
          </a:p>
          <a:p>
            <a:pPr marL="342900" indent="-342900" eaLnBrk="0" hangingPunct="0">
              <a:spcBef>
                <a:spcPct val="20000"/>
              </a:spcBef>
              <a:buFont typeface="Arial" pitchFamily="34" charset="0"/>
              <a:buChar char="•"/>
              <a:defRPr/>
            </a:pPr>
            <a:r>
              <a:rPr lang="en-US" altLang="zh-CN" sz="2400" kern="0" dirty="0"/>
              <a:t>DC-AC INVERTER: H6</a:t>
            </a:r>
            <a:r>
              <a:rPr lang="zh-CN" altLang="en-US" sz="2400" kern="0" dirty="0"/>
              <a:t>拓扑</a:t>
            </a:r>
            <a:endParaRPr lang="en-US" altLang="zh-CN" sz="2400" kern="0" dirty="0"/>
          </a:p>
          <a:p>
            <a:pPr marL="342900" indent="-342900" eaLnBrk="0" hangingPunct="0">
              <a:spcBef>
                <a:spcPct val="20000"/>
              </a:spcBef>
              <a:defRPr/>
            </a:pPr>
            <a:endParaRPr lang="en-US" altLang="zh-CN" sz="2400" kern="0" dirty="0">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p:txBody>
          <a:bodyPr/>
          <a:lstStyle/>
          <a:p>
            <a:endParaRPr lang="zh-CN" altLang="en-US" smtClean="0"/>
          </a:p>
        </p:txBody>
      </p:sp>
      <p:pic>
        <p:nvPicPr>
          <p:cNvPr id="3" name="Picture 3"/>
          <p:cNvPicPr>
            <a:picLocks noChangeAspect="1" noChangeArrowheads="1"/>
          </p:cNvPicPr>
          <p:nvPr/>
        </p:nvPicPr>
        <p:blipFill>
          <a:blip r:embed="rId2" cstate="print"/>
          <a:srcRect/>
          <a:stretch>
            <a:fillRect/>
          </a:stretch>
        </p:blipFill>
        <p:spPr bwMode="auto">
          <a:xfrm>
            <a:off x="4749800" y="1658938"/>
            <a:ext cx="3228975" cy="2143125"/>
          </a:xfrm>
          <a:prstGeom prst="rect">
            <a:avLst/>
          </a:prstGeom>
          <a:noFill/>
          <a:ln w="9525">
            <a:noFill/>
            <a:miter lim="800000"/>
            <a:headEnd/>
            <a:tailEnd/>
          </a:ln>
        </p:spPr>
      </p:pic>
      <p:sp>
        <p:nvSpPr>
          <p:cNvPr id="4" name="矩形 3"/>
          <p:cNvSpPr/>
          <p:nvPr/>
        </p:nvSpPr>
        <p:spPr>
          <a:xfrm>
            <a:off x="466725" y="974725"/>
            <a:ext cx="2970213" cy="369888"/>
          </a:xfrm>
          <a:prstGeom prst="rect">
            <a:avLst/>
          </a:prstGeom>
        </p:spPr>
        <p:txBody>
          <a:bodyPr wrap="none">
            <a:spAutoFit/>
          </a:bodyPr>
          <a:lstStyle/>
          <a:p>
            <a:pPr marL="342900" indent="-342900" eaLnBrk="0" hangingPunct="0">
              <a:spcBef>
                <a:spcPct val="20000"/>
              </a:spcBef>
              <a:buFont typeface="Arial" pitchFamily="34" charset="0"/>
              <a:buChar char="•"/>
              <a:defRPr/>
            </a:pPr>
            <a:r>
              <a:rPr lang="zh-CN" altLang="en-US" kern="0" dirty="0">
                <a:latin typeface="楷体_GB2312"/>
                <a:ea typeface="黑体" pitchFamily="49" charset="-122"/>
              </a:rPr>
              <a:t>工作电源：</a:t>
            </a:r>
            <a:r>
              <a:rPr lang="en-US" altLang="zh-CN" kern="0" dirty="0" err="1">
                <a:latin typeface="楷体_GB2312"/>
                <a:ea typeface="黑体" pitchFamily="49" charset="-122"/>
              </a:rPr>
              <a:t>Flyback</a:t>
            </a:r>
            <a:r>
              <a:rPr lang="zh-CN" altLang="en-US" kern="0" dirty="0">
                <a:latin typeface="楷体_GB2312"/>
                <a:ea typeface="黑体" pitchFamily="49" charset="-122"/>
              </a:rPr>
              <a:t>拓扑</a:t>
            </a:r>
            <a:endParaRPr lang="en-US" altLang="zh-CN" kern="0" dirty="0">
              <a:latin typeface="楷体_GB2312"/>
              <a:ea typeface="黑体" pitchFamily="49" charset="-122"/>
            </a:endParaRPr>
          </a:p>
        </p:txBody>
      </p:sp>
      <p:sp>
        <p:nvSpPr>
          <p:cNvPr id="20485" name="矩形 4"/>
          <p:cNvSpPr>
            <a:spLocks noChangeArrowheads="1"/>
          </p:cNvSpPr>
          <p:nvPr/>
        </p:nvSpPr>
        <p:spPr bwMode="auto">
          <a:xfrm>
            <a:off x="508706" y="1533349"/>
            <a:ext cx="3803650" cy="2584450"/>
          </a:xfrm>
          <a:prstGeom prst="rect">
            <a:avLst/>
          </a:prstGeom>
          <a:noFill/>
          <a:ln w="9525">
            <a:noFill/>
            <a:miter lim="800000"/>
            <a:headEnd/>
            <a:tailEnd/>
          </a:ln>
        </p:spPr>
        <p:txBody>
          <a:bodyPr>
            <a:spAutoFit/>
          </a:bodyPr>
          <a:lstStyle/>
          <a:p>
            <a:r>
              <a:rPr lang="zh-CN" altLang="en-US" dirty="0"/>
              <a:t>　</a:t>
            </a:r>
            <a:r>
              <a:rPr lang="en-US" altLang="zh-CN" dirty="0" err="1"/>
              <a:t>Flyback</a:t>
            </a:r>
            <a:r>
              <a:rPr lang="zh-CN" altLang="en-US" dirty="0"/>
              <a:t>变换器，俗称单端反激式</a:t>
            </a:r>
            <a:r>
              <a:rPr lang="en-US" altLang="zh-CN" dirty="0"/>
              <a:t>DC</a:t>
            </a:r>
            <a:r>
              <a:rPr lang="zh-CN" altLang="en-US" dirty="0"/>
              <a:t>－</a:t>
            </a:r>
            <a:r>
              <a:rPr lang="en-US" altLang="zh-CN" dirty="0"/>
              <a:t>DC</a:t>
            </a:r>
            <a:r>
              <a:rPr lang="zh-CN" altLang="en-US" dirty="0"/>
              <a:t>变换器，又称为返驰式</a:t>
            </a:r>
            <a:r>
              <a:rPr lang="en-US" altLang="zh-CN" dirty="0"/>
              <a:t>(</a:t>
            </a:r>
            <a:r>
              <a:rPr lang="en-US" altLang="zh-CN" dirty="0" err="1"/>
              <a:t>Flyback</a:t>
            </a:r>
            <a:r>
              <a:rPr lang="en-US" altLang="zh-CN" dirty="0"/>
              <a:t>)</a:t>
            </a:r>
            <a:r>
              <a:rPr lang="zh-CN" altLang="en-US" dirty="0"/>
              <a:t>转换器，或</a:t>
            </a:r>
            <a:r>
              <a:rPr lang="en-US" altLang="zh-CN" dirty="0"/>
              <a:t>"Buck-Boost"</a:t>
            </a:r>
            <a:r>
              <a:rPr lang="zh-CN" altLang="en-US" dirty="0"/>
              <a:t>转换器，因其输出端在原边绕组断开电源时获得能量，因此得名。</a:t>
            </a:r>
          </a:p>
          <a:p>
            <a:r>
              <a:rPr lang="zh-CN" altLang="en-US" dirty="0"/>
              <a:t>　　</a:t>
            </a:r>
            <a:r>
              <a:rPr lang="en-US" altLang="zh-CN" dirty="0" err="1"/>
              <a:t>Flyback</a:t>
            </a:r>
            <a:r>
              <a:rPr lang="zh-CN" altLang="en-US" dirty="0"/>
              <a:t>变换器是在主开关管导通期间，电路只储存而不传递能量；在主开关管关断期间，才向负载传递能量的一种电路架构。</a:t>
            </a:r>
          </a:p>
        </p:txBody>
      </p:sp>
      <p:sp>
        <p:nvSpPr>
          <p:cNvPr id="20486" name="矩形 6"/>
          <p:cNvSpPr>
            <a:spLocks noChangeArrowheads="1"/>
          </p:cNvSpPr>
          <p:nvPr/>
        </p:nvSpPr>
        <p:spPr bwMode="auto">
          <a:xfrm>
            <a:off x="638704" y="4273374"/>
            <a:ext cx="8066087" cy="2862262"/>
          </a:xfrm>
          <a:prstGeom prst="rect">
            <a:avLst/>
          </a:prstGeom>
          <a:noFill/>
          <a:ln w="9525">
            <a:noFill/>
            <a:miter lim="800000"/>
            <a:headEnd/>
            <a:tailEnd/>
          </a:ln>
        </p:spPr>
        <p:txBody>
          <a:bodyPr>
            <a:spAutoFit/>
          </a:bodyPr>
          <a:lstStyle/>
          <a:p>
            <a:r>
              <a:rPr lang="en-US" altLang="zh-CN" b="1" dirty="0" err="1"/>
              <a:t>Flyback</a:t>
            </a:r>
            <a:r>
              <a:rPr lang="zh-CN" altLang="en-US" b="1" dirty="0"/>
              <a:t>变换器优点</a:t>
            </a:r>
            <a:endParaRPr lang="zh-CN" altLang="en-US" dirty="0"/>
          </a:p>
          <a:p>
            <a:r>
              <a:rPr lang="zh-CN" altLang="en-US" dirty="0"/>
              <a:t>　　（</a:t>
            </a:r>
            <a:r>
              <a:rPr lang="en-US" altLang="zh-CN" dirty="0"/>
              <a:t>1</a:t>
            </a:r>
            <a:r>
              <a:rPr lang="zh-CN" altLang="en-US" dirty="0"/>
              <a:t>）电路简单，能高效提供多路直流输出，因此适合多组输出的要求。</a:t>
            </a:r>
            <a:endParaRPr lang="en-US" altLang="zh-CN" dirty="0"/>
          </a:p>
          <a:p>
            <a:r>
              <a:rPr lang="en-US" altLang="zh-CN" dirty="0"/>
              <a:t>       </a:t>
            </a:r>
            <a:r>
              <a:rPr lang="zh-CN" altLang="en-US" dirty="0"/>
              <a:t>（</a:t>
            </a:r>
            <a:r>
              <a:rPr lang="en-US" altLang="zh-CN" dirty="0"/>
              <a:t>2</a:t>
            </a:r>
            <a:r>
              <a:rPr lang="zh-CN" altLang="en-US" dirty="0"/>
              <a:t>）转换效率高，损失小。</a:t>
            </a:r>
          </a:p>
          <a:p>
            <a:r>
              <a:rPr lang="zh-CN" altLang="en-US" dirty="0"/>
              <a:t>　　（</a:t>
            </a:r>
            <a:r>
              <a:rPr lang="en-US" altLang="zh-CN" dirty="0"/>
              <a:t>3</a:t>
            </a:r>
            <a:r>
              <a:rPr lang="zh-CN" altLang="en-US" dirty="0"/>
              <a:t>）匝数比值较小。</a:t>
            </a:r>
          </a:p>
          <a:p>
            <a:r>
              <a:rPr lang="zh-CN" altLang="en-US" dirty="0"/>
              <a:t>　　（</a:t>
            </a:r>
            <a:r>
              <a:rPr lang="en-US" altLang="zh-CN" dirty="0"/>
              <a:t>4</a:t>
            </a:r>
            <a:r>
              <a:rPr lang="zh-CN" altLang="en-US" dirty="0"/>
              <a:t>）输入电压在很大的范围内波动时，仍可有较稳定的输出，目前已可实现交流输入在 </a:t>
            </a:r>
            <a:r>
              <a:rPr lang="en-US" altLang="zh-CN" dirty="0"/>
              <a:t>70</a:t>
            </a:r>
            <a:r>
              <a:rPr lang="zh-CN" altLang="en-US" dirty="0"/>
              <a:t>～</a:t>
            </a:r>
            <a:r>
              <a:rPr lang="en-US" altLang="zh-CN" dirty="0"/>
              <a:t>550V </a:t>
            </a:r>
            <a:r>
              <a:rPr lang="zh-CN" altLang="en-US" dirty="0"/>
              <a:t>间，无需切换而达到稳定输出的要求。</a:t>
            </a:r>
          </a:p>
          <a:p>
            <a:endParaRPr lang="en-US" altLang="zh-CN" dirty="0"/>
          </a:p>
          <a:p>
            <a:endParaRPr lang="en-US" altLang="zh-CN" dirty="0"/>
          </a:p>
          <a:p>
            <a:endParaRPr lang="en-US" altLang="zh-CN" dirty="0"/>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endParaRPr lang="zh-CN" altLang="en-US" smtClean="0"/>
          </a:p>
        </p:txBody>
      </p:sp>
      <p:sp>
        <p:nvSpPr>
          <p:cNvPr id="3" name="矩形 2"/>
          <p:cNvSpPr/>
          <p:nvPr/>
        </p:nvSpPr>
        <p:spPr>
          <a:xfrm>
            <a:off x="563563" y="963613"/>
            <a:ext cx="3028950" cy="369887"/>
          </a:xfrm>
          <a:prstGeom prst="rect">
            <a:avLst/>
          </a:prstGeom>
        </p:spPr>
        <p:txBody>
          <a:bodyPr wrap="none">
            <a:spAutoFit/>
          </a:bodyPr>
          <a:lstStyle/>
          <a:p>
            <a:pPr marL="342900" indent="-342900" eaLnBrk="0" hangingPunct="0">
              <a:spcBef>
                <a:spcPct val="20000"/>
              </a:spcBef>
              <a:buFont typeface="Arial" pitchFamily="34" charset="0"/>
              <a:buChar char="•"/>
              <a:defRPr/>
            </a:pPr>
            <a:r>
              <a:rPr lang="en-US" altLang="zh-CN" kern="0" dirty="0">
                <a:latin typeface="楷体_GB2312"/>
                <a:ea typeface="黑体" pitchFamily="49" charset="-122"/>
              </a:rPr>
              <a:t>MPPT</a:t>
            </a:r>
            <a:r>
              <a:rPr lang="zh-CN" altLang="en-US" kern="0" dirty="0">
                <a:latin typeface="楷体_GB2312"/>
                <a:ea typeface="黑体" pitchFamily="49" charset="-122"/>
              </a:rPr>
              <a:t>电路：</a:t>
            </a:r>
            <a:r>
              <a:rPr lang="en-US" altLang="zh-CN" kern="0" dirty="0">
                <a:latin typeface="楷体_GB2312"/>
                <a:ea typeface="黑体" pitchFamily="49" charset="-122"/>
              </a:rPr>
              <a:t> Boost</a:t>
            </a:r>
            <a:r>
              <a:rPr lang="zh-CN" altLang="en-US" kern="0" dirty="0">
                <a:latin typeface="楷体_GB2312"/>
                <a:ea typeface="黑体" pitchFamily="49" charset="-122"/>
              </a:rPr>
              <a:t>拓扑</a:t>
            </a:r>
            <a:endParaRPr lang="en-US" altLang="zh-CN" kern="0" dirty="0">
              <a:latin typeface="楷体_GB2312"/>
              <a:ea typeface="黑体" pitchFamily="49" charset="-122"/>
            </a:endParaRPr>
          </a:p>
        </p:txBody>
      </p:sp>
      <p:pic>
        <p:nvPicPr>
          <p:cNvPr id="4" name="Picture 11"/>
          <p:cNvPicPr>
            <a:picLocks noChangeAspect="1" noChangeArrowheads="1"/>
          </p:cNvPicPr>
          <p:nvPr/>
        </p:nvPicPr>
        <p:blipFill>
          <a:blip r:embed="rId2" cstate="print"/>
          <a:srcRect/>
          <a:stretch>
            <a:fillRect/>
          </a:stretch>
        </p:blipFill>
        <p:spPr bwMode="auto">
          <a:xfrm>
            <a:off x="2371725" y="1530350"/>
            <a:ext cx="3457575" cy="1933575"/>
          </a:xfrm>
          <a:prstGeom prst="rect">
            <a:avLst/>
          </a:prstGeom>
          <a:noFill/>
          <a:ln w="9525">
            <a:noFill/>
            <a:miter lim="800000"/>
            <a:headEnd/>
            <a:tailEnd/>
          </a:ln>
        </p:spPr>
      </p:pic>
      <p:sp>
        <p:nvSpPr>
          <p:cNvPr id="21509" name="Rectangle 1"/>
          <p:cNvSpPr>
            <a:spLocks noChangeArrowheads="1"/>
          </p:cNvSpPr>
          <p:nvPr/>
        </p:nvSpPr>
        <p:spPr bwMode="auto">
          <a:xfrm>
            <a:off x="333375" y="3703638"/>
            <a:ext cx="8550275" cy="2016125"/>
          </a:xfrm>
          <a:prstGeom prst="rect">
            <a:avLst/>
          </a:prstGeom>
          <a:solidFill>
            <a:srgbClr val="FFFFFF"/>
          </a:solidFill>
          <a:ln w="9525">
            <a:noFill/>
            <a:miter lim="800000"/>
            <a:headEnd/>
            <a:tailEnd/>
          </a:ln>
        </p:spPr>
        <p:txBody>
          <a:bodyPr lIns="125373" tIns="38088" rIns="28566" bIns="38088" anchor="ctr">
            <a:spAutoFit/>
          </a:bodyPr>
          <a:lstStyle/>
          <a:p>
            <a:pPr indent="317500" eaLnBrk="0" hangingPunct="0"/>
            <a:r>
              <a:rPr lang="en-US" altLang="zh-CN" sz="1400">
                <a:solidFill>
                  <a:srgbClr val="333333"/>
                </a:solidFill>
                <a:cs typeface="Arial" pitchFamily="34" charset="0"/>
              </a:rPr>
              <a:t>1</a:t>
            </a:r>
            <a:r>
              <a:rPr lang="zh-CN" altLang="en-US" sz="1400">
                <a:solidFill>
                  <a:srgbClr val="333333"/>
                </a:solidFill>
                <a:cs typeface="Arial" pitchFamily="34" charset="0"/>
              </a:rPr>
              <a:t>、在</a:t>
            </a:r>
            <a:r>
              <a:rPr lang="en-US" altLang="zh-CN" sz="1400">
                <a:solidFill>
                  <a:srgbClr val="333333"/>
                </a:solidFill>
                <a:cs typeface="Arial" pitchFamily="34" charset="0"/>
              </a:rPr>
              <a:t>PV</a:t>
            </a:r>
            <a:r>
              <a:rPr lang="zh-CN" altLang="en-US" sz="1400">
                <a:solidFill>
                  <a:srgbClr val="333333"/>
                </a:solidFill>
                <a:cs typeface="Arial" pitchFamily="34" charset="0"/>
              </a:rPr>
              <a:t>电压低于</a:t>
            </a:r>
            <a:r>
              <a:rPr lang="en-US" altLang="zh-CN" sz="1400">
                <a:solidFill>
                  <a:srgbClr val="333333"/>
                </a:solidFill>
                <a:cs typeface="Arial" pitchFamily="34" charset="0"/>
              </a:rPr>
              <a:t>360v</a:t>
            </a:r>
            <a:r>
              <a:rPr lang="zh-CN" altLang="en-US" sz="1400">
                <a:solidFill>
                  <a:srgbClr val="333333"/>
                </a:solidFill>
                <a:cs typeface="Arial" pitchFamily="34" charset="0"/>
              </a:rPr>
              <a:t>时，电感</a:t>
            </a:r>
            <a:r>
              <a:rPr lang="en-US" altLang="zh-CN" sz="1400">
                <a:solidFill>
                  <a:srgbClr val="333333"/>
                </a:solidFill>
                <a:cs typeface="Arial" pitchFamily="34" charset="0"/>
              </a:rPr>
              <a:t>L1</a:t>
            </a:r>
            <a:r>
              <a:rPr lang="zh-CN" altLang="en-US" sz="1400">
                <a:solidFill>
                  <a:srgbClr val="333333"/>
                </a:solidFill>
                <a:cs typeface="Arial" pitchFamily="34" charset="0"/>
              </a:rPr>
              <a:t>进入</a:t>
            </a:r>
            <a:r>
              <a:rPr lang="zh-CN" sz="1400">
                <a:solidFill>
                  <a:srgbClr val="333333"/>
                </a:solidFill>
                <a:cs typeface="Arial" pitchFamily="34" charset="0"/>
              </a:rPr>
              <a:t>在充电过程中，电路如</a:t>
            </a:r>
            <a:r>
              <a:rPr lang="zh-CN" altLang="en-US" sz="1400">
                <a:solidFill>
                  <a:srgbClr val="333333"/>
                </a:solidFill>
                <a:cs typeface="Arial" pitchFamily="34" charset="0"/>
              </a:rPr>
              <a:t>上图</a:t>
            </a:r>
            <a:r>
              <a:rPr lang="zh-CN" sz="1400">
                <a:solidFill>
                  <a:srgbClr val="333333"/>
                </a:solidFill>
                <a:cs typeface="Arial" pitchFamily="34" charset="0"/>
              </a:rPr>
              <a:t>，开关</a:t>
            </a:r>
            <a:r>
              <a:rPr lang="en-US" altLang="zh-CN" sz="1400">
                <a:solidFill>
                  <a:srgbClr val="333333"/>
                </a:solidFill>
                <a:cs typeface="Arial" pitchFamily="34" charset="0"/>
              </a:rPr>
              <a:t>Q</a:t>
            </a:r>
            <a:r>
              <a:rPr lang="zh-CN" sz="1400">
                <a:solidFill>
                  <a:srgbClr val="333333"/>
                </a:solidFill>
                <a:cs typeface="Arial" pitchFamily="34" charset="0"/>
              </a:rPr>
              <a:t>（三极管）处</a:t>
            </a:r>
            <a:r>
              <a:rPr lang="zh-CN" altLang="en-US" sz="1400">
                <a:solidFill>
                  <a:srgbClr val="333333"/>
                </a:solidFill>
                <a:cs typeface="Arial" pitchFamily="34" charset="0"/>
              </a:rPr>
              <a:t>导通</a:t>
            </a:r>
            <a:r>
              <a:rPr lang="zh-CN" sz="1400">
                <a:solidFill>
                  <a:srgbClr val="333333"/>
                </a:solidFill>
                <a:cs typeface="Arial" pitchFamily="34" charset="0"/>
              </a:rPr>
              <a:t>。这时，输入电压流过电感。二极管防止电容对地放电。由于输入是直流电，所以电感上的电流以一定的比率线性增加，这个比率跟电感大小有关。随着电感电流增加，电感里储存了一些能量。</a:t>
            </a:r>
            <a:endParaRPr lang="zh-CN" sz="1400"/>
          </a:p>
          <a:p>
            <a:pPr indent="317500" eaLnBrk="0" hangingPunct="0"/>
            <a:r>
              <a:rPr lang="zh-CN" sz="1400">
                <a:solidFill>
                  <a:srgbClr val="333333"/>
                </a:solidFill>
                <a:cs typeface="Arial" pitchFamily="34" charset="0"/>
              </a:rPr>
              <a:t>放电过程如图，这是当开关断开（三极管截止）时，由于电感的电流保持特性，流经电感的电流不会马上变为</a:t>
            </a:r>
            <a:r>
              <a:rPr lang="zh-CN" altLang="zh-CN" sz="1400">
                <a:solidFill>
                  <a:srgbClr val="333333"/>
                </a:solidFill>
                <a:cs typeface="Arial" pitchFamily="34" charset="0"/>
              </a:rPr>
              <a:t>0</a:t>
            </a:r>
            <a:r>
              <a:rPr lang="zh-CN" sz="1400">
                <a:solidFill>
                  <a:srgbClr val="333333"/>
                </a:solidFill>
                <a:cs typeface="Arial" pitchFamily="34" charset="0"/>
              </a:rPr>
              <a:t>，而是缓慢的由充电完毕时的值变为</a:t>
            </a:r>
            <a:r>
              <a:rPr lang="zh-CN" altLang="zh-CN" sz="1400">
                <a:solidFill>
                  <a:srgbClr val="333333"/>
                </a:solidFill>
                <a:cs typeface="Arial" pitchFamily="34" charset="0"/>
              </a:rPr>
              <a:t>0</a:t>
            </a:r>
            <a:r>
              <a:rPr lang="zh-CN" sz="1400">
                <a:solidFill>
                  <a:srgbClr val="333333"/>
                </a:solidFill>
                <a:cs typeface="Arial" pitchFamily="34" charset="0"/>
              </a:rPr>
              <a:t>。而原来的电路已断开，于是电感只能通过新电路放电，即电感开始给电容充电，电容两端电压升高，此时电压已经高于输入电压了。升压完毕。</a:t>
            </a:r>
            <a:endParaRPr lang="en-US" altLang="zh-CN" sz="1400">
              <a:solidFill>
                <a:srgbClr val="333333"/>
              </a:solidFill>
              <a:cs typeface="Arial" pitchFamily="34" charset="0"/>
            </a:endParaRPr>
          </a:p>
          <a:p>
            <a:pPr indent="317500" eaLnBrk="0" hangingPunct="0"/>
            <a:r>
              <a:rPr lang="zh-CN" sz="1400">
                <a:solidFill>
                  <a:srgbClr val="333333"/>
                </a:solidFill>
                <a:cs typeface="Arial" pitchFamily="34" charset="0"/>
              </a:rPr>
              <a:t>说起来升压过程就是一个电感的能量传递过程。充电时，电感吸收能量，放电时电感放出能量。</a:t>
            </a:r>
            <a:endParaRPr lang="zh-CN" sz="1400"/>
          </a:p>
          <a:p>
            <a:pPr indent="317500" eaLnBrk="0" hangingPunct="0"/>
            <a:r>
              <a:rPr lang="zh-CN" sz="1400">
                <a:solidFill>
                  <a:srgbClr val="333333"/>
                </a:solidFill>
                <a:cs typeface="Arial" pitchFamily="34" charset="0"/>
              </a:rPr>
              <a:t>如果电容量足够大，那么在输出端就可以在放电过程中保持一个持续的电流。</a:t>
            </a:r>
            <a:endParaRPr lang="zh-CN" sz="1400"/>
          </a:p>
          <a:p>
            <a:pPr indent="317500" eaLnBrk="0" hangingPunct="0"/>
            <a:r>
              <a:rPr lang="zh-CN" sz="1400">
                <a:solidFill>
                  <a:srgbClr val="333333"/>
                </a:solidFill>
                <a:cs typeface="Arial" pitchFamily="34" charset="0"/>
              </a:rPr>
              <a:t>如果这个通断的过程不断重复，就可以在电容两端得到高于输入电压的电压。</a:t>
            </a:r>
            <a:endParaRPr lang="zh-CN" sz="1400">
              <a:solidFill>
                <a:srgbClr val="000000"/>
              </a:solidFill>
              <a:cs typeface="Arial" pitchFamily="34" charset="0"/>
            </a:endParaRPr>
          </a:p>
        </p:txBody>
      </p:sp>
      <p:sp>
        <p:nvSpPr>
          <p:cNvPr id="21510" name="TextBox 6"/>
          <p:cNvSpPr txBox="1">
            <a:spLocks noChangeArrowheads="1"/>
          </p:cNvSpPr>
          <p:nvPr/>
        </p:nvSpPr>
        <p:spPr bwMode="auto">
          <a:xfrm>
            <a:off x="6140450" y="2673350"/>
            <a:ext cx="2811463" cy="368300"/>
          </a:xfrm>
          <a:prstGeom prst="rect">
            <a:avLst/>
          </a:prstGeom>
          <a:noFill/>
          <a:ln w="9525">
            <a:noFill/>
            <a:miter lim="800000"/>
            <a:headEnd/>
            <a:tailEnd/>
          </a:ln>
        </p:spPr>
        <p:txBody>
          <a:bodyPr>
            <a:spAutoFit/>
          </a:bodyPr>
          <a:lstStyle/>
          <a:p>
            <a:r>
              <a:rPr lang="zh-CN" altLang="en-US"/>
              <a:t>母线</a:t>
            </a:r>
            <a:r>
              <a:rPr lang="en-US" altLang="zh-CN"/>
              <a:t>BUS</a:t>
            </a:r>
            <a:r>
              <a:rPr lang="zh-CN" altLang="en-US"/>
              <a:t>电压为</a:t>
            </a:r>
            <a:r>
              <a:rPr lang="en-US" altLang="zh-CN"/>
              <a:t>600v</a:t>
            </a:r>
            <a:r>
              <a:rPr lang="zh-CN" altLang="en-US"/>
              <a:t>左右。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8"/>
          <p:cNvSpPr txBox="1">
            <a:spLocks noChangeArrowheads="1"/>
          </p:cNvSpPr>
          <p:nvPr/>
        </p:nvSpPr>
        <p:spPr bwMode="auto">
          <a:xfrm>
            <a:off x="285750" y="895350"/>
            <a:ext cx="2835275" cy="400050"/>
          </a:xfrm>
          <a:prstGeom prst="rect">
            <a:avLst/>
          </a:prstGeom>
          <a:noFill/>
          <a:ln w="9525">
            <a:noFill/>
            <a:miter lim="800000"/>
            <a:headEnd/>
            <a:tailEnd/>
          </a:ln>
        </p:spPr>
        <p:txBody>
          <a:bodyPr wrap="none">
            <a:spAutoFit/>
          </a:bodyPr>
          <a:lstStyle/>
          <a:p>
            <a:r>
              <a:rPr lang="en-US" altLang="zh-CN" sz="2000" b="1"/>
              <a:t>H6</a:t>
            </a:r>
            <a:r>
              <a:rPr lang="zh-CN" altLang="zh-CN" sz="2000" b="1"/>
              <a:t>逆变全桥</a:t>
            </a:r>
            <a:r>
              <a:rPr lang="zh-CN" altLang="en-US" sz="2000" b="1"/>
              <a:t>拓扑</a:t>
            </a:r>
            <a:r>
              <a:rPr lang="zh-CN" altLang="zh-CN" sz="2000" b="1"/>
              <a:t>电路：</a:t>
            </a:r>
          </a:p>
        </p:txBody>
      </p:sp>
      <p:pic>
        <p:nvPicPr>
          <p:cNvPr id="22532" name="Picture 2"/>
          <p:cNvPicPr>
            <a:picLocks noChangeAspect="1" noChangeArrowheads="1"/>
          </p:cNvPicPr>
          <p:nvPr/>
        </p:nvPicPr>
        <p:blipFill>
          <a:blip r:embed="rId2" cstate="print"/>
          <a:srcRect/>
          <a:stretch>
            <a:fillRect/>
          </a:stretch>
        </p:blipFill>
        <p:spPr bwMode="auto">
          <a:xfrm>
            <a:off x="2808288" y="1595438"/>
            <a:ext cx="6335712" cy="3767137"/>
          </a:xfrm>
          <a:prstGeom prst="rect">
            <a:avLst/>
          </a:prstGeom>
          <a:noFill/>
          <a:ln w="9525">
            <a:noFill/>
            <a:miter lim="800000"/>
            <a:headEnd/>
            <a:tailEnd/>
          </a:ln>
        </p:spPr>
      </p:pic>
      <p:sp>
        <p:nvSpPr>
          <p:cNvPr id="22533" name="矩形 4"/>
          <p:cNvSpPr>
            <a:spLocks noChangeArrowheads="1"/>
          </p:cNvSpPr>
          <p:nvPr/>
        </p:nvSpPr>
        <p:spPr bwMode="auto">
          <a:xfrm>
            <a:off x="185738" y="1311275"/>
            <a:ext cx="2873375" cy="4524375"/>
          </a:xfrm>
          <a:prstGeom prst="rect">
            <a:avLst/>
          </a:prstGeom>
          <a:noFill/>
          <a:ln w="9525">
            <a:noFill/>
            <a:miter lim="800000"/>
            <a:headEnd/>
            <a:tailEnd/>
          </a:ln>
        </p:spPr>
        <p:txBody>
          <a:bodyPr>
            <a:spAutoFit/>
          </a:bodyPr>
          <a:lstStyle/>
          <a:p>
            <a:r>
              <a:rPr lang="en-US" altLang="zh-CN" sz="1600"/>
              <a:t>H6</a:t>
            </a:r>
            <a:r>
              <a:rPr lang="zh-CN" altLang="en-US" sz="1600"/>
              <a:t>拓扑的结构如图</a:t>
            </a:r>
            <a:r>
              <a:rPr lang="en-US" altLang="zh-CN" sz="1600"/>
              <a:t>1</a:t>
            </a:r>
            <a:r>
              <a:rPr lang="zh-CN" altLang="en-US" sz="1600"/>
              <a:t>所示，它包括</a:t>
            </a:r>
            <a:r>
              <a:rPr lang="en-US" altLang="zh-CN" sz="1600"/>
              <a:t>6</a:t>
            </a:r>
            <a:r>
              <a:rPr lang="zh-CN" altLang="en-US" sz="1600"/>
              <a:t>个</a:t>
            </a:r>
            <a:r>
              <a:rPr lang="en-US" altLang="zh-CN" sz="1600"/>
              <a:t>MOSFET</a:t>
            </a:r>
            <a:r>
              <a:rPr lang="zh-CN" altLang="en-US" sz="1600"/>
              <a:t>（</a:t>
            </a:r>
            <a:r>
              <a:rPr lang="en-US" altLang="zh-CN" sz="1600"/>
              <a:t>S</a:t>
            </a:r>
            <a:r>
              <a:rPr lang="en-US" altLang="zh-CN" sz="1200"/>
              <a:t>1</a:t>
            </a:r>
            <a:r>
              <a:rPr lang="en-US" altLang="zh-CN" sz="1600"/>
              <a:t>-S</a:t>
            </a:r>
            <a:r>
              <a:rPr lang="en-US" altLang="zh-CN" sz="1200"/>
              <a:t>6</a:t>
            </a:r>
            <a:r>
              <a:rPr lang="zh-CN" altLang="en-US" sz="1600"/>
              <a:t>），两个二极管（</a:t>
            </a:r>
            <a:r>
              <a:rPr lang="en-US" altLang="zh-CN" sz="1600"/>
              <a:t>D1</a:t>
            </a:r>
            <a:r>
              <a:rPr lang="zh-CN" altLang="en-US" sz="1600"/>
              <a:t>、</a:t>
            </a:r>
            <a:r>
              <a:rPr lang="en-US" altLang="zh-CN" sz="1600"/>
              <a:t>D2</a:t>
            </a:r>
            <a:r>
              <a:rPr lang="zh-CN" altLang="en-US" sz="1600"/>
              <a:t>）和两个作为低通滤波器的分离电感组成。此拓扑有以下优点：高效率，宽负载范围，低漏电流，相对于全桥单极性</a:t>
            </a:r>
            <a:r>
              <a:rPr lang="en-US" altLang="zh-CN" sz="1600"/>
              <a:t>PWM</a:t>
            </a:r>
            <a:r>
              <a:rPr lang="zh-CN" altLang="en-US" sz="1600"/>
              <a:t>调制来说有较小的输出电感，因为不存在同桥臂导通的情况，不需要设置死区，因此有更低的输出电流失真。</a:t>
            </a:r>
          </a:p>
          <a:p>
            <a:r>
              <a:rPr lang="zh-CN" altLang="en-US" sz="1600"/>
              <a:t>此拓扑的调制方式是：</a:t>
            </a:r>
            <a:r>
              <a:rPr lang="en-US" altLang="zh-CN" sz="1600"/>
              <a:t>S</a:t>
            </a:r>
            <a:r>
              <a:rPr lang="en-US" altLang="zh-CN" sz="1200"/>
              <a:t>1</a:t>
            </a:r>
            <a:r>
              <a:rPr lang="en-US" altLang="zh-CN" sz="1600"/>
              <a:t>-S</a:t>
            </a:r>
            <a:r>
              <a:rPr lang="en-US" altLang="zh-CN" sz="1200"/>
              <a:t>4</a:t>
            </a:r>
            <a:r>
              <a:rPr lang="zh-CN" altLang="en-US" sz="1600"/>
              <a:t>为高频调制，</a:t>
            </a:r>
            <a:r>
              <a:rPr lang="en-US" altLang="zh-CN" sz="1600"/>
              <a:t>S</a:t>
            </a:r>
            <a:r>
              <a:rPr lang="en-US" altLang="zh-CN" sz="1200"/>
              <a:t>5</a:t>
            </a:r>
            <a:r>
              <a:rPr lang="zh-CN" altLang="en-US" sz="1600"/>
              <a:t>，</a:t>
            </a:r>
            <a:r>
              <a:rPr lang="en-US" altLang="zh-CN" sz="1600"/>
              <a:t>S</a:t>
            </a:r>
            <a:r>
              <a:rPr lang="en-US" altLang="zh-CN" sz="1200"/>
              <a:t>6</a:t>
            </a:r>
            <a:r>
              <a:rPr lang="zh-CN" altLang="en-US" sz="1600"/>
              <a:t>为低频调制。如果正弦控制电压</a:t>
            </a:r>
            <a:r>
              <a:rPr lang="en-US" altLang="zh-CN" sz="1600"/>
              <a:t>Vcontrol</a:t>
            </a:r>
            <a:r>
              <a:rPr lang="zh-CN" altLang="en-US" sz="1600"/>
              <a:t>大于调制载波</a:t>
            </a:r>
            <a:r>
              <a:rPr lang="en-US" altLang="zh-CN" sz="1600"/>
              <a:t>Vcarrier</a:t>
            </a:r>
            <a:r>
              <a:rPr lang="zh-CN" altLang="en-US" sz="1600"/>
              <a:t>，则</a:t>
            </a:r>
            <a:r>
              <a:rPr lang="en-US" altLang="zh-CN" sz="1600"/>
              <a:t>S1</a:t>
            </a:r>
            <a:r>
              <a:rPr lang="zh-CN" altLang="en-US" sz="1600"/>
              <a:t>、</a:t>
            </a:r>
            <a:r>
              <a:rPr lang="en-US" altLang="zh-CN" sz="1600"/>
              <a:t>S4</a:t>
            </a:r>
            <a:r>
              <a:rPr lang="zh-CN" altLang="en-US" sz="1600"/>
              <a:t>导通，否则</a:t>
            </a:r>
            <a:r>
              <a:rPr lang="en-US" altLang="zh-CN" sz="1600"/>
              <a:t>S</a:t>
            </a:r>
            <a:r>
              <a:rPr lang="en-US" altLang="zh-CN" sz="1200"/>
              <a:t>2</a:t>
            </a:r>
            <a:r>
              <a:rPr lang="zh-CN" altLang="en-US" sz="1600"/>
              <a:t>、</a:t>
            </a:r>
            <a:r>
              <a:rPr lang="en-US" altLang="zh-CN" sz="1600"/>
              <a:t>S</a:t>
            </a:r>
            <a:r>
              <a:rPr lang="en-US" altLang="zh-CN" sz="1200"/>
              <a:t>3</a:t>
            </a:r>
            <a:r>
              <a:rPr lang="zh-CN" altLang="en-US" sz="1600"/>
              <a:t>导通；如果</a:t>
            </a:r>
            <a:r>
              <a:rPr lang="en-US" altLang="zh-CN" sz="1600"/>
              <a:t>Vcontrol</a:t>
            </a:r>
            <a:r>
              <a:rPr lang="zh-CN" altLang="en-US" sz="1600"/>
              <a:t>大于</a:t>
            </a:r>
            <a:r>
              <a:rPr lang="en-US" altLang="zh-CN" sz="1600"/>
              <a:t>0</a:t>
            </a:r>
            <a:r>
              <a:rPr lang="zh-CN" altLang="en-US" sz="1600"/>
              <a:t>，则</a:t>
            </a:r>
            <a:r>
              <a:rPr lang="en-US" altLang="zh-CN" sz="1600"/>
              <a:t>S</a:t>
            </a:r>
            <a:r>
              <a:rPr lang="en-US" altLang="zh-CN" sz="1200"/>
              <a:t>5</a:t>
            </a:r>
            <a:r>
              <a:rPr lang="zh-CN" altLang="en-US" sz="1600"/>
              <a:t>导通，否则</a:t>
            </a:r>
            <a:r>
              <a:rPr lang="en-US" altLang="zh-CN" sz="1600"/>
              <a:t>S</a:t>
            </a:r>
            <a:r>
              <a:rPr lang="en-US" altLang="zh-CN" sz="1200"/>
              <a:t>6</a:t>
            </a:r>
            <a:r>
              <a:rPr lang="zh-CN" altLang="en-US" sz="1600"/>
              <a:t>导通。</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a:lstStyle/>
          <a:p>
            <a:endParaRPr lang="zh-CN" altLang="en-US" smtClean="0"/>
          </a:p>
        </p:txBody>
      </p:sp>
      <p:sp>
        <p:nvSpPr>
          <p:cNvPr id="23555" name="TextBox 8"/>
          <p:cNvSpPr txBox="1">
            <a:spLocks noChangeArrowheads="1"/>
          </p:cNvSpPr>
          <p:nvPr/>
        </p:nvSpPr>
        <p:spPr bwMode="auto">
          <a:xfrm>
            <a:off x="298450" y="839788"/>
            <a:ext cx="3351213" cy="400050"/>
          </a:xfrm>
          <a:prstGeom prst="rect">
            <a:avLst/>
          </a:prstGeom>
          <a:noFill/>
          <a:ln w="9525">
            <a:noFill/>
            <a:miter lim="800000"/>
            <a:headEnd/>
            <a:tailEnd/>
          </a:ln>
        </p:spPr>
        <p:txBody>
          <a:bodyPr wrap="none">
            <a:spAutoFit/>
          </a:bodyPr>
          <a:lstStyle/>
          <a:p>
            <a:r>
              <a:rPr lang="en-US" altLang="zh-CN" sz="2000" b="1"/>
              <a:t>H6</a:t>
            </a:r>
            <a:r>
              <a:rPr lang="zh-CN" altLang="zh-CN" sz="2000" b="1"/>
              <a:t>逆变全桥</a:t>
            </a:r>
            <a:r>
              <a:rPr lang="zh-CN" altLang="en-US" sz="2000" b="1"/>
              <a:t>电路拓扑分析</a:t>
            </a:r>
            <a:r>
              <a:rPr lang="zh-CN" altLang="zh-CN" sz="2000" b="1"/>
              <a:t>：</a:t>
            </a:r>
          </a:p>
        </p:txBody>
      </p:sp>
      <p:pic>
        <p:nvPicPr>
          <p:cNvPr id="23556" name="Picture 2"/>
          <p:cNvPicPr>
            <a:picLocks noChangeAspect="1" noChangeArrowheads="1"/>
          </p:cNvPicPr>
          <p:nvPr/>
        </p:nvPicPr>
        <p:blipFill>
          <a:blip r:embed="rId2" cstate="print"/>
          <a:srcRect/>
          <a:stretch>
            <a:fillRect/>
          </a:stretch>
        </p:blipFill>
        <p:spPr bwMode="auto">
          <a:xfrm>
            <a:off x="993775" y="1158875"/>
            <a:ext cx="7202488" cy="3762375"/>
          </a:xfrm>
          <a:prstGeom prst="rect">
            <a:avLst/>
          </a:prstGeom>
          <a:noFill/>
          <a:ln w="9525">
            <a:noFill/>
            <a:miter lim="800000"/>
            <a:headEnd/>
            <a:tailEnd/>
          </a:ln>
        </p:spPr>
      </p:pic>
      <p:sp>
        <p:nvSpPr>
          <p:cNvPr id="23557" name="矩形 4"/>
          <p:cNvSpPr>
            <a:spLocks noChangeArrowheads="1"/>
          </p:cNvSpPr>
          <p:nvPr/>
        </p:nvSpPr>
        <p:spPr bwMode="auto">
          <a:xfrm>
            <a:off x="158750" y="4956175"/>
            <a:ext cx="8985250" cy="1476375"/>
          </a:xfrm>
          <a:prstGeom prst="rect">
            <a:avLst/>
          </a:prstGeom>
          <a:noFill/>
          <a:ln w="9525">
            <a:noFill/>
            <a:miter lim="800000"/>
            <a:headEnd/>
            <a:tailEnd/>
          </a:ln>
        </p:spPr>
        <p:txBody>
          <a:bodyPr>
            <a:spAutoFit/>
          </a:bodyPr>
          <a:lstStyle/>
          <a:p>
            <a:r>
              <a:rPr lang="zh-CN" altLang="en-US"/>
              <a:t>由于逆变器输出为感性负载，输出电流滞后于输出电压。可以把工作区分为</a:t>
            </a:r>
            <a:r>
              <a:rPr lang="en-US" altLang="zh-CN"/>
              <a:t>4</a:t>
            </a:r>
            <a:r>
              <a:rPr lang="zh-CN" altLang="en-US"/>
              <a:t>段：</a:t>
            </a:r>
          </a:p>
          <a:p>
            <a:r>
              <a:rPr lang="zh-CN" altLang="en-US"/>
              <a:t>  </a:t>
            </a:r>
            <a:r>
              <a:rPr lang="en-US" altLang="zh-CN"/>
              <a:t>1</a:t>
            </a:r>
            <a:r>
              <a:rPr lang="zh-CN" altLang="en-US"/>
              <a:t>）在逆变器输出电压</a:t>
            </a:r>
            <a:r>
              <a:rPr lang="en-US" altLang="zh-CN"/>
              <a:t>U</a:t>
            </a:r>
            <a:r>
              <a:rPr lang="en-US" altLang="zh-CN" sz="1600"/>
              <a:t>i</a:t>
            </a:r>
            <a:r>
              <a:rPr lang="zh-CN" altLang="en-US"/>
              <a:t>的正半周，</a:t>
            </a:r>
            <a:r>
              <a:rPr lang="en-US" altLang="zh-CN"/>
              <a:t>S</a:t>
            </a:r>
            <a:r>
              <a:rPr lang="en-US" altLang="zh-CN" sz="1400"/>
              <a:t>5</a:t>
            </a:r>
            <a:r>
              <a:rPr lang="zh-CN" altLang="en-US"/>
              <a:t>常导通半个周期，输出电流</a:t>
            </a:r>
            <a:r>
              <a:rPr lang="en-US" altLang="zh-CN"/>
              <a:t>I</a:t>
            </a:r>
            <a:r>
              <a:rPr lang="en-US" altLang="zh-CN" sz="1600"/>
              <a:t>i</a:t>
            </a:r>
            <a:r>
              <a:rPr lang="zh-CN" altLang="en-US"/>
              <a:t>与输出电压</a:t>
            </a:r>
            <a:r>
              <a:rPr lang="en-US" altLang="zh-CN"/>
              <a:t>U</a:t>
            </a:r>
            <a:r>
              <a:rPr lang="en-US" altLang="zh-CN" sz="1600"/>
              <a:t>i</a:t>
            </a:r>
            <a:r>
              <a:rPr lang="zh-CN" altLang="en-US"/>
              <a:t>同相。</a:t>
            </a:r>
            <a:r>
              <a:rPr lang="en-US" altLang="zh-CN"/>
              <a:t>S</a:t>
            </a:r>
            <a:r>
              <a:rPr lang="en-US" altLang="zh-CN" sz="1400"/>
              <a:t>1</a:t>
            </a:r>
            <a:r>
              <a:rPr lang="zh-CN" altLang="en-US"/>
              <a:t>和</a:t>
            </a:r>
            <a:r>
              <a:rPr lang="en-US" altLang="zh-CN"/>
              <a:t>S</a:t>
            </a:r>
            <a:r>
              <a:rPr lang="en-US" altLang="zh-CN" sz="1400"/>
              <a:t>4</a:t>
            </a:r>
            <a:r>
              <a:rPr lang="zh-CN" altLang="en-US"/>
              <a:t>处于导通状态时，</a:t>
            </a:r>
            <a:r>
              <a:rPr lang="en-US" altLang="zh-CN"/>
              <a:t>I</a:t>
            </a:r>
            <a:r>
              <a:rPr lang="en-US" altLang="zh-CN" sz="1600"/>
              <a:t>i</a:t>
            </a:r>
            <a:r>
              <a:rPr lang="zh-CN" altLang="en-US"/>
              <a:t>的电流如图</a:t>
            </a:r>
            <a:r>
              <a:rPr lang="en-US" altLang="zh-CN"/>
              <a:t>2</a:t>
            </a:r>
            <a:r>
              <a:rPr lang="zh-CN" altLang="en-US"/>
              <a:t>（</a:t>
            </a:r>
            <a:r>
              <a:rPr lang="en-US" altLang="zh-CN"/>
              <a:t>a</a:t>
            </a:r>
            <a:r>
              <a:rPr lang="zh-CN" altLang="en-US"/>
              <a:t>）所示。</a:t>
            </a:r>
          </a:p>
          <a:p>
            <a:r>
              <a:rPr lang="zh-CN" altLang="en-US"/>
              <a:t>  </a:t>
            </a:r>
            <a:r>
              <a:rPr lang="en-US" altLang="zh-CN"/>
              <a:t>2</a:t>
            </a:r>
            <a:r>
              <a:rPr lang="zh-CN" altLang="en-US"/>
              <a:t>）在</a:t>
            </a:r>
            <a:r>
              <a:rPr lang="en-US" altLang="zh-CN"/>
              <a:t>S</a:t>
            </a:r>
            <a:r>
              <a:rPr lang="en-US" altLang="zh-CN" sz="1400"/>
              <a:t>1</a:t>
            </a:r>
            <a:r>
              <a:rPr lang="zh-CN" altLang="en-US"/>
              <a:t>、</a:t>
            </a:r>
            <a:r>
              <a:rPr lang="en-US" altLang="zh-CN"/>
              <a:t>S</a:t>
            </a:r>
            <a:r>
              <a:rPr lang="en-US" altLang="zh-CN" sz="1400"/>
              <a:t>4</a:t>
            </a:r>
            <a:r>
              <a:rPr lang="zh-CN" altLang="en-US"/>
              <a:t>关断时，</a:t>
            </a:r>
            <a:r>
              <a:rPr lang="en-US" altLang="zh-CN"/>
              <a:t>Ii</a:t>
            </a:r>
            <a:r>
              <a:rPr lang="zh-CN" altLang="en-US"/>
              <a:t>要继续维持原方向流动，经</a:t>
            </a:r>
            <a:r>
              <a:rPr lang="en-US" altLang="zh-CN"/>
              <a:t>S</a:t>
            </a:r>
            <a:r>
              <a:rPr lang="en-US" altLang="zh-CN" sz="1400"/>
              <a:t>5</a:t>
            </a:r>
            <a:r>
              <a:rPr lang="zh-CN" altLang="en-US"/>
              <a:t>，</a:t>
            </a:r>
            <a:r>
              <a:rPr lang="en-US" altLang="zh-CN"/>
              <a:t>D</a:t>
            </a:r>
            <a:r>
              <a:rPr lang="en-US" altLang="zh-CN" sz="1400"/>
              <a:t>1</a:t>
            </a:r>
            <a:r>
              <a:rPr lang="zh-CN" altLang="en-US"/>
              <a:t>构成回路，如图</a:t>
            </a:r>
            <a:r>
              <a:rPr lang="en-US" altLang="zh-CN"/>
              <a:t>2</a:t>
            </a:r>
            <a:r>
              <a:rPr lang="zh-CN" altLang="en-US"/>
              <a:t>（</a:t>
            </a:r>
            <a:r>
              <a:rPr lang="en-US" altLang="zh-CN"/>
              <a:t>b</a:t>
            </a:r>
            <a:r>
              <a:rPr lang="zh-CN" altLang="en-US"/>
              <a:t>）所示。此续流回路可以实现输入与电网断开。</a:t>
            </a:r>
            <a:r>
              <a:rPr lang="en-US" altLang="zh-CN"/>
              <a:t>S</a:t>
            </a:r>
            <a:r>
              <a:rPr lang="en-US" altLang="zh-CN" sz="1400"/>
              <a:t>1</a:t>
            </a:r>
            <a:r>
              <a:rPr lang="zh-CN" altLang="en-US"/>
              <a:t>和</a:t>
            </a:r>
            <a:r>
              <a:rPr lang="en-US" altLang="zh-CN"/>
              <a:t>S</a:t>
            </a:r>
            <a:r>
              <a:rPr lang="en-US" altLang="zh-CN" sz="1400"/>
              <a:t>4</a:t>
            </a:r>
            <a:r>
              <a:rPr lang="zh-CN" altLang="en-US"/>
              <a:t>平均了直流电压。</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endParaRPr lang="zh-CN" altLang="en-US" smtClean="0"/>
          </a:p>
        </p:txBody>
      </p:sp>
      <p:pic>
        <p:nvPicPr>
          <p:cNvPr id="24579" name="Picture 2"/>
          <p:cNvPicPr>
            <a:picLocks noChangeAspect="1" noChangeArrowheads="1"/>
          </p:cNvPicPr>
          <p:nvPr/>
        </p:nvPicPr>
        <p:blipFill>
          <a:blip r:embed="rId2" cstate="print"/>
          <a:srcRect/>
          <a:stretch>
            <a:fillRect/>
          </a:stretch>
        </p:blipFill>
        <p:spPr bwMode="auto">
          <a:xfrm>
            <a:off x="1200150" y="803275"/>
            <a:ext cx="6826250" cy="3798888"/>
          </a:xfrm>
          <a:prstGeom prst="rect">
            <a:avLst/>
          </a:prstGeom>
          <a:noFill/>
          <a:ln w="9525">
            <a:noFill/>
            <a:miter lim="800000"/>
            <a:headEnd/>
            <a:tailEnd/>
          </a:ln>
        </p:spPr>
      </p:pic>
      <p:sp>
        <p:nvSpPr>
          <p:cNvPr id="24580" name="矩形 3"/>
          <p:cNvSpPr>
            <a:spLocks noChangeArrowheads="1"/>
          </p:cNvSpPr>
          <p:nvPr/>
        </p:nvSpPr>
        <p:spPr bwMode="auto">
          <a:xfrm>
            <a:off x="541338" y="4679950"/>
            <a:ext cx="8342312" cy="1476375"/>
          </a:xfrm>
          <a:prstGeom prst="rect">
            <a:avLst/>
          </a:prstGeom>
          <a:noFill/>
          <a:ln w="9525">
            <a:noFill/>
            <a:miter lim="800000"/>
            <a:headEnd/>
            <a:tailEnd/>
          </a:ln>
        </p:spPr>
        <p:txBody>
          <a:bodyPr>
            <a:spAutoFit/>
          </a:bodyPr>
          <a:lstStyle/>
          <a:p>
            <a:endParaRPr lang="zh-CN" altLang="en-US"/>
          </a:p>
          <a:p>
            <a:r>
              <a:rPr lang="zh-CN" altLang="en-US"/>
              <a:t>   同样的分析适用于电网负半周期，如图</a:t>
            </a:r>
            <a:r>
              <a:rPr lang="en-US" altLang="zh-CN"/>
              <a:t>3</a:t>
            </a:r>
            <a:r>
              <a:rPr lang="zh-CN" altLang="en-US"/>
              <a:t>所示。由此可见，在光伏板寄生电容两端的共模电压</a:t>
            </a:r>
            <a:r>
              <a:rPr lang="en-US" altLang="zh-CN"/>
              <a:t>V</a:t>
            </a:r>
            <a:r>
              <a:rPr lang="en-US" altLang="zh-CN" sz="1200"/>
              <a:t>EN</a:t>
            </a:r>
            <a:r>
              <a:rPr lang="zh-CN" altLang="en-US"/>
              <a:t>是以正弦频率变化的，能够完全去除高频分量，很好地抑制共模电流，并且</a:t>
            </a:r>
            <a:r>
              <a:rPr lang="en-US" altLang="zh-CN"/>
              <a:t>MOSFET</a:t>
            </a:r>
            <a:r>
              <a:rPr lang="zh-CN" altLang="en-US"/>
              <a:t>的反向并联二极管没有电流流过，减低了</a:t>
            </a:r>
            <a:r>
              <a:rPr lang="en-US" altLang="zh-CN"/>
              <a:t>MOS</a:t>
            </a:r>
            <a:r>
              <a:rPr lang="zh-CN" altLang="en-US"/>
              <a:t>管的要求，能够保持电路工作稳定高效。</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r>
              <a:rPr lang="zh-CN" altLang="en-US" sz="2400" b="1" smtClean="0"/>
              <a:t>目录</a:t>
            </a:r>
          </a:p>
        </p:txBody>
      </p:sp>
      <p:sp>
        <p:nvSpPr>
          <p:cNvPr id="10243" name="内容占位符 2"/>
          <p:cNvSpPr>
            <a:spLocks noGrp="1"/>
          </p:cNvSpPr>
          <p:nvPr>
            <p:ph idx="1"/>
          </p:nvPr>
        </p:nvSpPr>
        <p:spPr bwMode="auto">
          <a:xfrm>
            <a:off x="457200" y="1009651"/>
            <a:ext cx="8229600" cy="2139950"/>
          </a:xfrm>
          <a:ln>
            <a:miter lim="800000"/>
            <a:headEnd/>
            <a:tailEnd/>
          </a:ln>
        </p:spPr>
        <p:txBody>
          <a:bodyPr vert="horz" wrap="square" lIns="91440" tIns="45720" rIns="91440" bIns="45720" numCol="1" anchor="t" anchorCtr="0" compatLnSpc="1">
            <a:prstTxWarp prst="textNoShape">
              <a:avLst/>
            </a:prstTxWarp>
          </a:bodyPr>
          <a:lstStyle/>
          <a:p>
            <a:pPr>
              <a:buNone/>
              <a:defRPr/>
            </a:pPr>
            <a:r>
              <a:rPr lang="zh-CN" altLang="en-US" sz="2400" dirty="0" smtClean="0">
                <a:latin typeface="+mj-ea"/>
                <a:ea typeface="+mj-ea"/>
              </a:rPr>
              <a:t>一、</a:t>
            </a:r>
            <a:r>
              <a:rPr lang="zh-CN" altLang="zh-CN" sz="2400" b="1" dirty="0" smtClean="0"/>
              <a:t>产品概述</a:t>
            </a:r>
            <a:endParaRPr lang="en-US" altLang="zh-CN" sz="2400" dirty="0" smtClean="0">
              <a:latin typeface="+mj-ea"/>
              <a:ea typeface="+mj-ea"/>
            </a:endParaRPr>
          </a:p>
          <a:p>
            <a:pPr>
              <a:buNone/>
              <a:defRPr/>
            </a:pPr>
            <a:r>
              <a:rPr lang="zh-CN" altLang="en-US" sz="2400" dirty="0" smtClean="0">
                <a:latin typeface="+mj-ea"/>
                <a:ea typeface="+mj-ea"/>
              </a:rPr>
              <a:t>二、</a:t>
            </a:r>
            <a:r>
              <a:rPr lang="zh-CN" altLang="en-US" sz="2400" b="1" dirty="0" smtClean="0"/>
              <a:t>产品特点</a:t>
            </a:r>
            <a:endParaRPr lang="en-US" altLang="zh-CN" sz="2400" dirty="0" smtClean="0">
              <a:latin typeface="+mj-ea"/>
              <a:ea typeface="+mj-ea"/>
            </a:endParaRPr>
          </a:p>
          <a:p>
            <a:pPr>
              <a:buNone/>
              <a:defRPr/>
            </a:pPr>
            <a:r>
              <a:rPr lang="zh-CN" altLang="en-US" sz="2400" dirty="0" smtClean="0">
                <a:latin typeface="+mj-ea"/>
                <a:ea typeface="+mj-ea"/>
              </a:rPr>
              <a:t>三、</a:t>
            </a:r>
            <a:r>
              <a:rPr lang="zh-CN" altLang="zh-CN" sz="2400" b="1" dirty="0" smtClean="0"/>
              <a:t>产品简要原理及内部结构</a:t>
            </a:r>
            <a:endParaRPr lang="en-US" altLang="zh-CN" sz="2400" b="1" dirty="0" smtClean="0">
              <a:latin typeface="+mj-ea"/>
              <a:ea typeface="+mj-ea"/>
            </a:endParaRPr>
          </a:p>
          <a:p>
            <a:pPr>
              <a:buNone/>
              <a:defRPr/>
            </a:pPr>
            <a:r>
              <a:rPr lang="zh-CN" altLang="en-US" sz="2400" dirty="0" smtClean="0">
                <a:latin typeface="+mj-ea"/>
                <a:ea typeface="+mj-ea"/>
              </a:rPr>
              <a:t>四、</a:t>
            </a:r>
            <a:r>
              <a:rPr lang="zh-CN" altLang="en-US" sz="2400" b="1" dirty="0" smtClean="0"/>
              <a:t>电路原理</a:t>
            </a:r>
            <a:endParaRPr lang="en-US" altLang="zh-CN" sz="2400" b="1" dirty="0" smtClean="0"/>
          </a:p>
          <a:p>
            <a:pPr>
              <a:buNone/>
              <a:defRPr/>
            </a:pPr>
            <a:r>
              <a:rPr lang="zh-CN" altLang="en-US" sz="2400" b="1" dirty="0" smtClean="0"/>
              <a:t>五、常见</a:t>
            </a:r>
            <a:r>
              <a:rPr lang="zh-CN" altLang="en-US" sz="2400" b="1" dirty="0" smtClean="0"/>
              <a:t>警告和错误代码</a:t>
            </a:r>
            <a:endParaRPr lang="en-US" altLang="zh-CN" sz="2400" dirty="0" smtClean="0">
              <a:latin typeface="+mj-ea"/>
              <a:ea typeface="+mj-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1"/>
          <p:cNvSpPr>
            <a:spLocks noGrp="1"/>
          </p:cNvSpPr>
          <p:nvPr>
            <p:ph type="title"/>
          </p:nvPr>
        </p:nvSpPr>
        <p:spPr/>
        <p:txBody>
          <a:bodyPr/>
          <a:lstStyle/>
          <a:p>
            <a:r>
              <a:rPr lang="zh-CN" altLang="en-US" sz="2400" b="1" dirty="0" smtClean="0"/>
              <a:t>五</a:t>
            </a:r>
            <a:r>
              <a:rPr lang="zh-CN" altLang="en-US" sz="2400" b="1" dirty="0" smtClean="0"/>
              <a:t>、</a:t>
            </a:r>
            <a:r>
              <a:rPr lang="zh-CN" altLang="en-US" sz="2400" b="1" dirty="0" smtClean="0"/>
              <a:t>常见警告和错误代码</a:t>
            </a:r>
          </a:p>
        </p:txBody>
      </p:sp>
      <p:sp>
        <p:nvSpPr>
          <p:cNvPr id="4" name="Rectangle 3"/>
          <p:cNvSpPr txBox="1">
            <a:spLocks noChangeArrowheads="1"/>
          </p:cNvSpPr>
          <p:nvPr/>
        </p:nvSpPr>
        <p:spPr>
          <a:xfrm>
            <a:off x="390525" y="984250"/>
            <a:ext cx="8461375" cy="520700"/>
          </a:xfrm>
          <a:prstGeom prst="rect">
            <a:avLst/>
          </a:prstGeom>
        </p:spPr>
        <p:txBody>
          <a:bodyPr/>
          <a:lstStyle/>
          <a:p>
            <a:pPr>
              <a:defRPr/>
            </a:pPr>
            <a:endParaRPr lang="en-US" altLang="zh-CN" sz="2800" kern="0" dirty="0">
              <a:latin typeface="微软雅黑" pitchFamily="34" charset="-122"/>
              <a:ea typeface="微软雅黑" pitchFamily="34" charset="-122"/>
            </a:endParaRPr>
          </a:p>
        </p:txBody>
      </p:sp>
      <p:sp>
        <p:nvSpPr>
          <p:cNvPr id="62468" name="矩形 4"/>
          <p:cNvSpPr>
            <a:spLocks noChangeArrowheads="1"/>
          </p:cNvSpPr>
          <p:nvPr/>
        </p:nvSpPr>
        <p:spPr bwMode="auto">
          <a:xfrm>
            <a:off x="404813" y="942975"/>
            <a:ext cx="1284287" cy="461963"/>
          </a:xfrm>
          <a:prstGeom prst="rect">
            <a:avLst/>
          </a:prstGeom>
          <a:noFill/>
          <a:ln w="9525">
            <a:noFill/>
            <a:miter lim="800000"/>
            <a:headEnd/>
            <a:tailEnd/>
          </a:ln>
        </p:spPr>
        <p:txBody>
          <a:bodyPr wrap="none">
            <a:spAutoFit/>
          </a:bodyPr>
          <a:lstStyle/>
          <a:p>
            <a:r>
              <a:rPr lang="en-US" altLang="zh-CN" sz="2400" b="1"/>
              <a:t>1</a:t>
            </a:r>
            <a:r>
              <a:rPr lang="zh-CN" altLang="en-US" sz="2400" b="1"/>
              <a:t>、警告</a:t>
            </a:r>
            <a:endParaRPr lang="zh-CN" altLang="zh-CN" sz="2400" b="1"/>
          </a:p>
        </p:txBody>
      </p:sp>
      <p:sp>
        <p:nvSpPr>
          <p:cNvPr id="6246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62470" name="TextBox 9"/>
          <p:cNvSpPr txBox="1">
            <a:spLocks noChangeArrowheads="1"/>
          </p:cNvSpPr>
          <p:nvPr/>
        </p:nvSpPr>
        <p:spPr bwMode="auto">
          <a:xfrm>
            <a:off x="958850" y="1463675"/>
            <a:ext cx="7507288" cy="1323975"/>
          </a:xfrm>
          <a:prstGeom prst="rect">
            <a:avLst/>
          </a:prstGeom>
          <a:noFill/>
          <a:ln w="9525">
            <a:noFill/>
            <a:miter lim="800000"/>
            <a:headEnd/>
            <a:tailEnd/>
          </a:ln>
        </p:spPr>
        <p:txBody>
          <a:bodyPr>
            <a:spAutoFit/>
          </a:bodyPr>
          <a:lstStyle/>
          <a:p>
            <a:r>
              <a:rPr lang="en-US" altLang="zh-CN" sz="2000"/>
              <a:t>      </a:t>
            </a:r>
            <a:r>
              <a:rPr lang="zh-CN" altLang="zh-CN" sz="2000"/>
              <a:t>通过警告可识别</a:t>
            </a:r>
            <a:r>
              <a:rPr lang="en-US" altLang="zh-CN" sz="2000"/>
              <a:t>Growatt  UE</a:t>
            </a:r>
            <a:r>
              <a:rPr lang="zh-CN" altLang="zh-CN" sz="2000"/>
              <a:t>系列逆变器的当前状态。警告不涉及故障。当警告出现在显示屏上后，它表明一个警告代码，通过逆变器有序的关闭</a:t>
            </a:r>
            <a:r>
              <a:rPr lang="en-US" altLang="zh-CN" sz="2000"/>
              <a:t>/</a:t>
            </a:r>
            <a:r>
              <a:rPr lang="zh-CN" altLang="zh-CN" sz="2000"/>
              <a:t>重新设置或者进行自我纠正可被清除。常见警告如下表所示。</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90525" y="984250"/>
            <a:ext cx="8461375" cy="520700"/>
          </a:xfrm>
          <a:prstGeom prst="rect">
            <a:avLst/>
          </a:prstGeom>
        </p:spPr>
        <p:txBody>
          <a:bodyPr/>
          <a:lstStyle/>
          <a:p>
            <a:pPr>
              <a:defRPr/>
            </a:pPr>
            <a:endParaRPr lang="en-US" altLang="zh-CN" sz="2800" kern="0" dirty="0">
              <a:latin typeface="微软雅黑" pitchFamily="34" charset="-122"/>
              <a:ea typeface="微软雅黑" pitchFamily="34" charset="-122"/>
            </a:endParaRPr>
          </a:p>
        </p:txBody>
      </p:sp>
      <p:sp>
        <p:nvSpPr>
          <p:cNvPr id="7066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8" name="矩形 4"/>
          <p:cNvSpPr>
            <a:spLocks noChangeArrowheads="1"/>
          </p:cNvSpPr>
          <p:nvPr/>
        </p:nvSpPr>
        <p:spPr bwMode="auto">
          <a:xfrm>
            <a:off x="444324" y="3488619"/>
            <a:ext cx="2350323" cy="461665"/>
          </a:xfrm>
          <a:prstGeom prst="rect">
            <a:avLst/>
          </a:prstGeom>
          <a:noFill/>
          <a:ln w="9525">
            <a:noFill/>
            <a:miter lim="800000"/>
            <a:headEnd/>
            <a:tailEnd/>
          </a:ln>
        </p:spPr>
        <p:txBody>
          <a:bodyPr wrap="none">
            <a:spAutoFit/>
          </a:bodyPr>
          <a:lstStyle/>
          <a:p>
            <a:r>
              <a:rPr lang="zh-CN" altLang="en-US" sz="2400" b="1" dirty="0" smtClean="0"/>
              <a:t>现场处理方案：</a:t>
            </a:r>
            <a:endParaRPr lang="zh-CN" altLang="zh-CN" sz="2400" b="1" dirty="0"/>
          </a:p>
        </p:txBody>
      </p:sp>
      <p:sp>
        <p:nvSpPr>
          <p:cNvPr id="9" name="矩形 8"/>
          <p:cNvSpPr/>
          <p:nvPr/>
        </p:nvSpPr>
        <p:spPr>
          <a:xfrm>
            <a:off x="406400" y="4124867"/>
            <a:ext cx="8489244" cy="1754326"/>
          </a:xfrm>
          <a:prstGeom prst="rect">
            <a:avLst/>
          </a:prstGeom>
        </p:spPr>
        <p:txBody>
          <a:bodyPr wrap="square">
            <a:spAutoFit/>
          </a:bodyPr>
          <a:lstStyle/>
          <a:p>
            <a:pPr algn="just">
              <a:spcAft>
                <a:spcPts val="0"/>
              </a:spcAft>
            </a:pPr>
            <a:r>
              <a:rPr lang="en-US" altLang="zh-CN" kern="100" dirty="0" smtClean="0">
                <a:latin typeface="+mn-ea"/>
                <a:cs typeface="Cordia New"/>
              </a:rPr>
              <a:t>1</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Warning 100</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该故障为风扇故障，逆变器屏幕会显示哪个位置的风扇故障（该系列机型一共有三个风扇，内部一个，外部两个</a:t>
            </a:r>
            <a:r>
              <a:rPr lang="zh-CN" altLang="en-US" kern="100" dirty="0" smtClean="0">
                <a:latin typeface="+mn-ea"/>
                <a:cs typeface="Cordia New"/>
              </a:rPr>
              <a:t>），先检查风扇硬件是否有损坏，如果硬件没有问题，一般是内部</a:t>
            </a:r>
            <a:r>
              <a:rPr lang="en-US" altLang="zh-CN" kern="100" dirty="0" smtClean="0">
                <a:latin typeface="+mn-ea"/>
                <a:cs typeface="Cordia New"/>
              </a:rPr>
              <a:t>IO</a:t>
            </a:r>
            <a:r>
              <a:rPr lang="zh-CN" altLang="en-US" kern="100" dirty="0" smtClean="0">
                <a:latin typeface="+mn-ea"/>
                <a:cs typeface="Cordia New"/>
              </a:rPr>
              <a:t>板出问题。另外，风扇故障，</a:t>
            </a:r>
            <a:r>
              <a:rPr lang="zh-CN" altLang="en-US" kern="100" dirty="0" smtClean="0">
                <a:latin typeface="+mn-ea"/>
                <a:cs typeface="Cordia New"/>
              </a:rPr>
              <a:t>逆变器仍然能工作，但是会导致过温降载，然后在一定功率内工作。</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11" name="标题 10"/>
          <p:cNvSpPr>
            <a:spLocks noGrp="1"/>
          </p:cNvSpPr>
          <p:nvPr>
            <p:ph type="title"/>
          </p:nvPr>
        </p:nvSpPr>
        <p:spPr/>
        <p:txBody>
          <a:bodyPr/>
          <a:lstStyle/>
          <a:p>
            <a:endParaRPr lang="zh-CN" altLang="en-US"/>
          </a:p>
        </p:txBody>
      </p:sp>
      <p:pic>
        <p:nvPicPr>
          <p:cNvPr id="70658" name="Picture 2"/>
          <p:cNvPicPr>
            <a:picLocks noChangeAspect="1" noChangeArrowheads="1"/>
          </p:cNvPicPr>
          <p:nvPr/>
        </p:nvPicPr>
        <p:blipFill>
          <a:blip r:embed="rId2" cstate="print"/>
          <a:srcRect/>
          <a:stretch>
            <a:fillRect/>
          </a:stretch>
        </p:blipFill>
        <p:spPr bwMode="auto">
          <a:xfrm>
            <a:off x="1851378" y="1092106"/>
            <a:ext cx="5475111" cy="246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265290" y="2163339"/>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3</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Warning </a:t>
            </a:r>
            <a:r>
              <a:rPr lang="en-US" altLang="zh-CN" kern="100" dirty="0" smtClean="0">
                <a:latin typeface="+mn-ea"/>
                <a:cs typeface="Cordia New"/>
              </a:rPr>
              <a:t>104 </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软件</a:t>
            </a:r>
            <a:r>
              <a:rPr lang="zh-CN" altLang="en-US" kern="100" dirty="0" smtClean="0">
                <a:latin typeface="+mn-ea"/>
                <a:cs typeface="Cordia New"/>
              </a:rPr>
              <a:t>版本</a:t>
            </a:r>
            <a:r>
              <a:rPr lang="zh-CN" altLang="en-US" kern="100" dirty="0" smtClean="0">
                <a:latin typeface="+mn-ea"/>
                <a:cs typeface="Cordia New"/>
              </a:rPr>
              <a:t>不一致，需要通过电脑用</a:t>
            </a:r>
            <a:r>
              <a:rPr lang="en-US" altLang="zh-CN" kern="100" dirty="0" err="1" smtClean="0">
                <a:latin typeface="+mn-ea"/>
                <a:cs typeface="Cordia New"/>
              </a:rPr>
              <a:t>Shinebus</a:t>
            </a:r>
            <a:r>
              <a:rPr lang="zh-CN" altLang="en-US" kern="100" dirty="0" smtClean="0">
                <a:latin typeface="+mn-ea"/>
                <a:cs typeface="Cordia New"/>
              </a:rPr>
              <a:t>软件对逆变器进行程序更新，如果刷不了程序，只能换板处理。</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4" name="矩形 3"/>
          <p:cNvSpPr/>
          <p:nvPr/>
        </p:nvSpPr>
        <p:spPr>
          <a:xfrm>
            <a:off x="293513" y="3591383"/>
            <a:ext cx="8489244" cy="646331"/>
          </a:xfrm>
          <a:prstGeom prst="rect">
            <a:avLst/>
          </a:prstGeom>
        </p:spPr>
        <p:txBody>
          <a:bodyPr wrap="square">
            <a:spAutoFit/>
          </a:bodyPr>
          <a:lstStyle/>
          <a:p>
            <a:pPr algn="just">
              <a:spcAft>
                <a:spcPts val="0"/>
              </a:spcAft>
            </a:pPr>
            <a:r>
              <a:rPr lang="en-US" altLang="zh-CN" kern="100" dirty="0" smtClean="0">
                <a:latin typeface="+mn-ea"/>
                <a:cs typeface="Cordia New"/>
              </a:rPr>
              <a:t>4</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Warning </a:t>
            </a:r>
            <a:r>
              <a:rPr lang="en-US" altLang="zh-CN" kern="100" dirty="0" smtClean="0">
                <a:latin typeface="+mn-ea"/>
                <a:cs typeface="Cordia New"/>
              </a:rPr>
              <a:t>105 </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读</a:t>
            </a:r>
            <a:r>
              <a:rPr lang="en-US" altLang="zh-CN" kern="100" dirty="0" smtClean="0">
                <a:latin typeface="+mn-ea"/>
                <a:cs typeface="Cordia New"/>
              </a:rPr>
              <a:t>EEPROM</a:t>
            </a:r>
            <a:r>
              <a:rPr lang="zh-CN" altLang="en-US" kern="100" dirty="0" smtClean="0">
                <a:latin typeface="+mn-ea"/>
                <a:cs typeface="Cordia New"/>
              </a:rPr>
              <a:t>失败，可尝试重启逆变器，如果不可恢复，可以重刷程序，或者更换板件。</a:t>
            </a:r>
            <a:endParaRPr lang="zh-CN" altLang="zh-CN" kern="100" dirty="0">
              <a:latin typeface="+mn-ea"/>
              <a:cs typeface="Cordia New"/>
            </a:endParaRPr>
          </a:p>
        </p:txBody>
      </p:sp>
      <p:sp>
        <p:nvSpPr>
          <p:cNvPr id="12" name="矩形 11"/>
          <p:cNvSpPr/>
          <p:nvPr/>
        </p:nvSpPr>
        <p:spPr>
          <a:xfrm>
            <a:off x="287868" y="1057028"/>
            <a:ext cx="8489244" cy="646331"/>
          </a:xfrm>
          <a:prstGeom prst="rect">
            <a:avLst/>
          </a:prstGeom>
        </p:spPr>
        <p:txBody>
          <a:bodyPr wrap="square">
            <a:spAutoFit/>
          </a:bodyPr>
          <a:lstStyle/>
          <a:p>
            <a:pPr algn="just">
              <a:spcAft>
                <a:spcPts val="0"/>
              </a:spcAft>
            </a:pPr>
            <a:r>
              <a:rPr lang="en-US" altLang="zh-CN" kern="100" dirty="0" smtClean="0">
                <a:latin typeface="+mn-ea"/>
                <a:cs typeface="Cordia New"/>
              </a:rPr>
              <a:t>2</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Warning </a:t>
            </a:r>
            <a:r>
              <a:rPr lang="en-US" altLang="zh-CN" kern="100" dirty="0" smtClean="0">
                <a:latin typeface="+mn-ea"/>
                <a:cs typeface="Cordia New"/>
              </a:rPr>
              <a:t>103</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读</a:t>
            </a:r>
            <a:r>
              <a:rPr lang="en-US" altLang="zh-CN" kern="100" dirty="0" smtClean="0">
                <a:latin typeface="+mn-ea"/>
                <a:cs typeface="Cordia New"/>
              </a:rPr>
              <a:t>EEPROM</a:t>
            </a:r>
            <a:r>
              <a:rPr lang="zh-CN" altLang="en-US" kern="100" dirty="0" smtClean="0">
                <a:latin typeface="+mn-ea"/>
                <a:cs typeface="Cordia New"/>
              </a:rPr>
              <a:t>失败，可尝试重启逆变器，如果不可恢复，可以重刷程序，或者更换板件。</a:t>
            </a:r>
            <a:endParaRPr lang="zh-CN" altLang="zh-CN" kern="100" dirty="0">
              <a:latin typeface="+mn-ea"/>
              <a:cs typeface="Cordia New"/>
            </a:endParaRPr>
          </a:p>
        </p:txBody>
      </p:sp>
      <p:sp>
        <p:nvSpPr>
          <p:cNvPr id="6" name="矩形 5"/>
          <p:cNvSpPr/>
          <p:nvPr/>
        </p:nvSpPr>
        <p:spPr>
          <a:xfrm>
            <a:off x="378180" y="4827517"/>
            <a:ext cx="8489244" cy="923330"/>
          </a:xfrm>
          <a:prstGeom prst="rect">
            <a:avLst/>
          </a:prstGeom>
        </p:spPr>
        <p:txBody>
          <a:bodyPr wrap="square">
            <a:spAutoFit/>
          </a:bodyPr>
          <a:lstStyle/>
          <a:p>
            <a:pPr algn="just">
              <a:spcAft>
                <a:spcPts val="0"/>
              </a:spcAft>
            </a:pPr>
            <a:r>
              <a:rPr lang="en-US" altLang="zh-CN" kern="100" dirty="0" smtClean="0">
                <a:latin typeface="+mn-ea"/>
                <a:cs typeface="Cordia New"/>
              </a:rPr>
              <a:t>5</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Warning </a:t>
            </a:r>
            <a:r>
              <a:rPr lang="en-US" altLang="zh-CN" kern="100" dirty="0" smtClean="0">
                <a:latin typeface="+mn-ea"/>
                <a:cs typeface="Cordia New"/>
              </a:rPr>
              <a:t>106 </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防雷器故障，首先检查控制板到滤波板（接线板）的信号线是否有松动，如果没有，可进行换板测试，已确定是那部分故障。</a:t>
            </a:r>
            <a:endParaRPr lang="zh-CN" altLang="zh-CN" kern="100" dirty="0">
              <a:latin typeface="+mn-ea"/>
              <a:cs typeface="Cordia Ne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1"/>
          <p:cNvSpPr>
            <a:spLocks noGrp="1"/>
          </p:cNvSpPr>
          <p:nvPr>
            <p:ph type="title"/>
          </p:nvPr>
        </p:nvSpPr>
        <p:spPr/>
        <p:txBody>
          <a:bodyPr/>
          <a:lstStyle/>
          <a:p>
            <a:endParaRPr lang="zh-CN" altLang="en-US" sz="2400" b="1" dirty="0" smtClean="0"/>
          </a:p>
        </p:txBody>
      </p:sp>
      <p:sp>
        <p:nvSpPr>
          <p:cNvPr id="4" name="Rectangle 3"/>
          <p:cNvSpPr txBox="1">
            <a:spLocks noChangeArrowheads="1"/>
          </p:cNvSpPr>
          <p:nvPr/>
        </p:nvSpPr>
        <p:spPr>
          <a:xfrm>
            <a:off x="390525" y="984250"/>
            <a:ext cx="8461375" cy="520700"/>
          </a:xfrm>
          <a:prstGeom prst="rect">
            <a:avLst/>
          </a:prstGeom>
        </p:spPr>
        <p:txBody>
          <a:bodyPr/>
          <a:lstStyle/>
          <a:p>
            <a:pPr>
              <a:defRPr/>
            </a:pPr>
            <a:endParaRPr lang="en-US" altLang="zh-CN" sz="2800" kern="0" dirty="0">
              <a:latin typeface="微软雅黑" pitchFamily="34" charset="-122"/>
              <a:ea typeface="微软雅黑" pitchFamily="34" charset="-122"/>
            </a:endParaRPr>
          </a:p>
        </p:txBody>
      </p:sp>
      <p:sp>
        <p:nvSpPr>
          <p:cNvPr id="64516" name="矩形 4"/>
          <p:cNvSpPr>
            <a:spLocks noChangeArrowheads="1"/>
          </p:cNvSpPr>
          <p:nvPr/>
        </p:nvSpPr>
        <p:spPr bwMode="auto">
          <a:xfrm>
            <a:off x="404813" y="942975"/>
            <a:ext cx="1903412" cy="461963"/>
          </a:xfrm>
          <a:prstGeom prst="rect">
            <a:avLst/>
          </a:prstGeom>
          <a:noFill/>
          <a:ln w="9525">
            <a:noFill/>
            <a:miter lim="800000"/>
            <a:headEnd/>
            <a:tailEnd/>
          </a:ln>
        </p:spPr>
        <p:txBody>
          <a:bodyPr wrap="none">
            <a:spAutoFit/>
          </a:bodyPr>
          <a:lstStyle/>
          <a:p>
            <a:r>
              <a:rPr lang="en-US" altLang="zh-CN" sz="2400" b="1"/>
              <a:t>2</a:t>
            </a:r>
            <a:r>
              <a:rPr lang="zh-CN" altLang="en-US" sz="2400" b="1"/>
              <a:t>、错误代码</a:t>
            </a:r>
            <a:endParaRPr lang="zh-CN" altLang="zh-CN" sz="2400" b="1"/>
          </a:p>
        </p:txBody>
      </p:sp>
      <p:sp>
        <p:nvSpPr>
          <p:cNvPr id="6451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64518" name="TextBox 7"/>
          <p:cNvSpPr txBox="1">
            <a:spLocks noChangeArrowheads="1"/>
          </p:cNvSpPr>
          <p:nvPr/>
        </p:nvSpPr>
        <p:spPr bwMode="auto">
          <a:xfrm>
            <a:off x="887413" y="1690688"/>
            <a:ext cx="7802562" cy="1477962"/>
          </a:xfrm>
          <a:prstGeom prst="rect">
            <a:avLst/>
          </a:prstGeom>
          <a:noFill/>
          <a:ln w="9525">
            <a:noFill/>
            <a:miter lim="800000"/>
            <a:headEnd/>
            <a:tailEnd/>
          </a:ln>
        </p:spPr>
        <p:txBody>
          <a:bodyPr wrap="none">
            <a:spAutoFit/>
          </a:bodyPr>
          <a:lstStyle/>
          <a:p>
            <a:pPr algn="just"/>
            <a:r>
              <a:rPr lang="zh-CN" altLang="zh-CN"/>
              <a:t>错误代码表明一种可能存在的设备故障或是逆变器设置或配置不正确。只有</a:t>
            </a:r>
            <a:endParaRPr lang="en-US" altLang="zh-CN"/>
          </a:p>
          <a:p>
            <a:pPr algn="just"/>
            <a:r>
              <a:rPr lang="zh-CN" altLang="zh-CN"/>
              <a:t>专业的操作人员才可以试图去更正和清除错误。一般的错误代码只要故障消</a:t>
            </a:r>
            <a:endParaRPr lang="en-US" altLang="zh-CN"/>
          </a:p>
          <a:p>
            <a:pPr algn="just"/>
            <a:r>
              <a:rPr lang="zh-CN" altLang="zh-CN"/>
              <a:t>失是可以清除的，但有一些像表格下方列出的错误代码可能是清除不了的，</a:t>
            </a:r>
            <a:endParaRPr lang="en-US" altLang="zh-CN"/>
          </a:p>
          <a:p>
            <a:pPr algn="just"/>
            <a:r>
              <a:rPr lang="zh-CN" altLang="zh-CN"/>
              <a:t>需要进行拆机检查并维修！</a:t>
            </a:r>
          </a:p>
          <a:p>
            <a:pPr algn="just"/>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p:nvPr>
        </p:nvSpPr>
        <p:spPr/>
        <p:txBody>
          <a:bodyPr/>
          <a:lstStyle/>
          <a:p>
            <a:r>
              <a:rPr lang="zh-CN" altLang="en-US" sz="2400" b="1" smtClean="0"/>
              <a:t>十、常见警告和错误代码</a:t>
            </a:r>
          </a:p>
        </p:txBody>
      </p:sp>
      <p:sp>
        <p:nvSpPr>
          <p:cNvPr id="4" name="Rectangle 3"/>
          <p:cNvSpPr txBox="1">
            <a:spLocks noChangeArrowheads="1"/>
          </p:cNvSpPr>
          <p:nvPr/>
        </p:nvSpPr>
        <p:spPr>
          <a:xfrm>
            <a:off x="390525" y="984250"/>
            <a:ext cx="8461375" cy="520700"/>
          </a:xfrm>
          <a:prstGeom prst="rect">
            <a:avLst/>
          </a:prstGeom>
        </p:spPr>
        <p:txBody>
          <a:bodyPr/>
          <a:lstStyle/>
          <a:p>
            <a:pPr>
              <a:defRPr/>
            </a:pPr>
            <a:endParaRPr lang="en-US" altLang="zh-CN" sz="2800" kern="0" dirty="0">
              <a:latin typeface="微软雅黑" pitchFamily="34" charset="-122"/>
              <a:ea typeface="微软雅黑" pitchFamily="34" charset="-122"/>
            </a:endParaRPr>
          </a:p>
        </p:txBody>
      </p:sp>
      <p:sp>
        <p:nvSpPr>
          <p:cNvPr id="70660" name="矩形 4"/>
          <p:cNvSpPr>
            <a:spLocks noChangeArrowheads="1"/>
          </p:cNvSpPr>
          <p:nvPr/>
        </p:nvSpPr>
        <p:spPr bwMode="auto">
          <a:xfrm>
            <a:off x="404813" y="942975"/>
            <a:ext cx="1284326" cy="461665"/>
          </a:xfrm>
          <a:prstGeom prst="rect">
            <a:avLst/>
          </a:prstGeom>
          <a:noFill/>
          <a:ln w="9525">
            <a:noFill/>
            <a:miter lim="800000"/>
            <a:headEnd/>
            <a:tailEnd/>
          </a:ln>
        </p:spPr>
        <p:txBody>
          <a:bodyPr wrap="none">
            <a:spAutoFit/>
          </a:bodyPr>
          <a:lstStyle/>
          <a:p>
            <a:r>
              <a:rPr lang="en-US" altLang="zh-CN" sz="2400" b="1" dirty="0"/>
              <a:t>1</a:t>
            </a:r>
            <a:r>
              <a:rPr lang="zh-CN" altLang="en-US" sz="2400" b="1" dirty="0" smtClean="0"/>
              <a:t>、</a:t>
            </a:r>
            <a:r>
              <a:rPr lang="zh-CN" altLang="en-US" sz="2400" b="1" dirty="0" smtClean="0"/>
              <a:t>错误</a:t>
            </a:r>
            <a:endParaRPr lang="zh-CN" altLang="zh-CN" sz="2400" b="1" dirty="0"/>
          </a:p>
        </p:txBody>
      </p:sp>
      <p:sp>
        <p:nvSpPr>
          <p:cNvPr id="7066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10" name="矩形 9"/>
          <p:cNvSpPr/>
          <p:nvPr/>
        </p:nvSpPr>
        <p:spPr>
          <a:xfrm>
            <a:off x="316093" y="5137959"/>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1</a:t>
            </a:r>
            <a:r>
              <a:rPr lang="zh-CN" altLang="en-US" kern="100" dirty="0" smtClean="0">
                <a:latin typeface="+mn-ea"/>
                <a:cs typeface="Cordia New"/>
              </a:rPr>
              <a:t>）</a:t>
            </a:r>
            <a:r>
              <a:rPr lang="en-US" altLang="zh-CN" kern="100" dirty="0" smtClean="0">
                <a:latin typeface="+mn-ea"/>
                <a:cs typeface="Cordia New"/>
              </a:rPr>
              <a:t> Error101</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内部通讯错误，出现该故障一般是在烧录固件时出现中断或者更换上的板件没有程序导致，可以同时更换控制板和显示板处理，或者用仿真器强刷程序。</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pic>
        <p:nvPicPr>
          <p:cNvPr id="71682" name="Picture 2"/>
          <p:cNvPicPr>
            <a:picLocks noChangeAspect="1" noChangeArrowheads="1"/>
          </p:cNvPicPr>
          <p:nvPr/>
        </p:nvPicPr>
        <p:blipFill>
          <a:blip r:embed="rId2" cstate="print"/>
          <a:srcRect/>
          <a:stretch>
            <a:fillRect/>
          </a:stretch>
        </p:blipFill>
        <p:spPr bwMode="auto">
          <a:xfrm>
            <a:off x="1755420" y="1198032"/>
            <a:ext cx="5875867" cy="3060348"/>
          </a:xfrm>
          <a:prstGeom prst="rect">
            <a:avLst/>
          </a:prstGeom>
          <a:noFill/>
          <a:ln w="9525">
            <a:noFill/>
            <a:miter lim="800000"/>
            <a:headEnd/>
            <a:tailEnd/>
          </a:ln>
        </p:spPr>
      </p:pic>
      <p:sp>
        <p:nvSpPr>
          <p:cNvPr id="11" name="矩形 4"/>
          <p:cNvSpPr>
            <a:spLocks noChangeArrowheads="1"/>
          </p:cNvSpPr>
          <p:nvPr/>
        </p:nvSpPr>
        <p:spPr bwMode="auto">
          <a:xfrm>
            <a:off x="297568" y="4640086"/>
            <a:ext cx="2350323" cy="461665"/>
          </a:xfrm>
          <a:prstGeom prst="rect">
            <a:avLst/>
          </a:prstGeom>
          <a:noFill/>
          <a:ln w="9525">
            <a:noFill/>
            <a:miter lim="800000"/>
            <a:headEnd/>
            <a:tailEnd/>
          </a:ln>
        </p:spPr>
        <p:txBody>
          <a:bodyPr wrap="none">
            <a:spAutoFit/>
          </a:bodyPr>
          <a:lstStyle/>
          <a:p>
            <a:r>
              <a:rPr lang="zh-CN" altLang="en-US" sz="2400" b="1" dirty="0" smtClean="0"/>
              <a:t>现场处理方案：</a:t>
            </a:r>
            <a:endParaRPr lang="zh-CN" altLang="zh-CN" sz="24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395114" y="1096537"/>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2</a:t>
            </a:r>
            <a:r>
              <a:rPr lang="zh-CN" altLang="en-US" kern="100" dirty="0" smtClean="0">
                <a:latin typeface="+mn-ea"/>
                <a:cs typeface="Cordia New"/>
              </a:rPr>
              <a:t>）</a:t>
            </a:r>
            <a:r>
              <a:rPr lang="en-US" altLang="zh-CN" kern="100" dirty="0" smtClean="0">
                <a:latin typeface="+mn-ea"/>
                <a:cs typeface="Cordia New"/>
              </a:rPr>
              <a:t> Error103</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en-US" altLang="zh-CN" kern="100" dirty="0" smtClean="0">
                <a:latin typeface="+mn-ea"/>
                <a:cs typeface="Cordia New"/>
              </a:rPr>
              <a:t>PID</a:t>
            </a:r>
            <a:r>
              <a:rPr lang="zh-CN" altLang="en-US" kern="100" dirty="0" smtClean="0">
                <a:latin typeface="+mn-ea"/>
                <a:cs typeface="Cordia New"/>
              </a:rPr>
              <a:t>错误，</a:t>
            </a:r>
            <a:r>
              <a:rPr lang="zh-CN" altLang="en-US" kern="100" dirty="0" smtClean="0">
                <a:latin typeface="+mn-ea"/>
                <a:cs typeface="Cordia New"/>
              </a:rPr>
              <a:t>出现该故障一般</a:t>
            </a:r>
            <a:r>
              <a:rPr lang="zh-CN" altLang="en-US" kern="100" dirty="0" smtClean="0">
                <a:latin typeface="+mn-ea"/>
                <a:cs typeface="Cordia New"/>
              </a:rPr>
              <a:t>是控制板和</a:t>
            </a:r>
            <a:r>
              <a:rPr lang="en-US" altLang="zh-CN" kern="100" dirty="0" smtClean="0">
                <a:latin typeface="+mn-ea"/>
                <a:cs typeface="Cordia New"/>
              </a:rPr>
              <a:t>PID</a:t>
            </a:r>
            <a:r>
              <a:rPr lang="zh-CN" altLang="en-US" kern="100" dirty="0" smtClean="0">
                <a:latin typeface="+mn-ea"/>
                <a:cs typeface="Cordia New"/>
              </a:rPr>
              <a:t>板通讯异常，需要检查</a:t>
            </a:r>
            <a:r>
              <a:rPr lang="en-US" altLang="zh-CN" kern="100" dirty="0" smtClean="0">
                <a:latin typeface="+mn-ea"/>
                <a:cs typeface="Cordia New"/>
              </a:rPr>
              <a:t>PID</a:t>
            </a:r>
            <a:r>
              <a:rPr lang="zh-CN" altLang="en-US" kern="100" dirty="0" smtClean="0">
                <a:latin typeface="+mn-ea"/>
                <a:cs typeface="Cordia New"/>
              </a:rPr>
              <a:t>板是否有写入程序，通讯线是否有异常，或者板件硬件出现问题。</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4" name="矩形 3"/>
          <p:cNvSpPr/>
          <p:nvPr/>
        </p:nvSpPr>
        <p:spPr>
          <a:xfrm>
            <a:off x="378181" y="2095604"/>
            <a:ext cx="8489244" cy="1477328"/>
          </a:xfrm>
          <a:prstGeom prst="rect">
            <a:avLst/>
          </a:prstGeom>
        </p:spPr>
        <p:txBody>
          <a:bodyPr wrap="square">
            <a:spAutoFit/>
          </a:bodyPr>
          <a:lstStyle/>
          <a:p>
            <a:pPr algn="just">
              <a:spcAft>
                <a:spcPts val="0"/>
              </a:spcAft>
            </a:pPr>
            <a:r>
              <a:rPr lang="en-US" altLang="zh-CN" kern="100" dirty="0" smtClean="0">
                <a:latin typeface="+mn-ea"/>
                <a:cs typeface="Cordia New"/>
              </a:rPr>
              <a:t>3</a:t>
            </a:r>
            <a:r>
              <a:rPr lang="zh-CN" altLang="en-US" kern="100" dirty="0" smtClean="0">
                <a:latin typeface="+mn-ea"/>
                <a:cs typeface="Cordia New"/>
              </a:rPr>
              <a:t>）</a:t>
            </a:r>
            <a:r>
              <a:rPr lang="en-US" altLang="zh-CN" kern="100" dirty="0" smtClean="0">
                <a:latin typeface="+mn-ea"/>
                <a:cs typeface="Cordia New"/>
              </a:rPr>
              <a:t> Error106</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dirty="0" smtClean="0"/>
              <a:t>主副</a:t>
            </a:r>
            <a:r>
              <a:rPr lang="en-US" altLang="zh-CN" dirty="0" smtClean="0"/>
              <a:t>CPU</a:t>
            </a:r>
            <a:r>
              <a:rPr lang="zh-CN" altLang="en-US" dirty="0" smtClean="0"/>
              <a:t>对</a:t>
            </a:r>
            <a:r>
              <a:rPr lang="en-US" altLang="zh-CN" dirty="0" smtClean="0"/>
              <a:t>ISO</a:t>
            </a:r>
            <a:r>
              <a:rPr lang="zh-CN" altLang="en-US" dirty="0" smtClean="0"/>
              <a:t>的采样值差异较</a:t>
            </a:r>
            <a:r>
              <a:rPr lang="zh-CN" altLang="en-US" kern="100" dirty="0" smtClean="0">
                <a:latin typeface="+mn-ea"/>
                <a:cs typeface="Cordia New"/>
              </a:rPr>
              <a:t>错误，</a:t>
            </a:r>
            <a:r>
              <a:rPr lang="zh-CN" altLang="en-US" kern="100" dirty="0" smtClean="0">
                <a:latin typeface="+mn-ea"/>
                <a:cs typeface="Cordia New"/>
              </a:rPr>
              <a:t>出现该故障一般</a:t>
            </a:r>
            <a:r>
              <a:rPr lang="zh-CN" altLang="en-US" kern="100" dirty="0" smtClean="0">
                <a:latin typeface="+mn-ea"/>
                <a:cs typeface="Cordia New"/>
              </a:rPr>
              <a:t>是控制板和</a:t>
            </a:r>
            <a:r>
              <a:rPr lang="en-US" altLang="zh-CN" kern="100" dirty="0" smtClean="0">
                <a:latin typeface="+mn-ea"/>
                <a:cs typeface="Cordia New"/>
              </a:rPr>
              <a:t>PID</a:t>
            </a:r>
            <a:r>
              <a:rPr lang="zh-CN" altLang="en-US" kern="100" dirty="0" smtClean="0">
                <a:latin typeface="+mn-ea"/>
                <a:cs typeface="Cordia New"/>
              </a:rPr>
              <a:t>板对直流端信号检查不一致导致，可先检查每路</a:t>
            </a:r>
            <a:r>
              <a:rPr lang="en-US" altLang="zh-CN" kern="100" dirty="0" smtClean="0">
                <a:latin typeface="+mn-ea"/>
                <a:cs typeface="Cordia New"/>
              </a:rPr>
              <a:t>PV</a:t>
            </a:r>
            <a:r>
              <a:rPr lang="zh-CN" altLang="en-US" kern="100" dirty="0" smtClean="0">
                <a:latin typeface="+mn-ea"/>
                <a:cs typeface="Cordia New"/>
              </a:rPr>
              <a:t>输入是否有异常，如果</a:t>
            </a:r>
            <a:r>
              <a:rPr lang="en-US" altLang="zh-CN" kern="100" dirty="0" smtClean="0">
                <a:latin typeface="+mn-ea"/>
                <a:cs typeface="Cordia New"/>
              </a:rPr>
              <a:t>PV</a:t>
            </a:r>
            <a:r>
              <a:rPr lang="zh-CN" altLang="en-US" kern="100" dirty="0" smtClean="0">
                <a:latin typeface="+mn-ea"/>
                <a:cs typeface="Cordia New"/>
              </a:rPr>
              <a:t>输入正常，可考虑换板处理。</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5" name="矩形 4"/>
          <p:cNvSpPr/>
          <p:nvPr/>
        </p:nvSpPr>
        <p:spPr>
          <a:xfrm>
            <a:off x="406403" y="3354316"/>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4</a:t>
            </a:r>
            <a:r>
              <a:rPr lang="zh-CN" altLang="en-US" kern="100" dirty="0" smtClean="0">
                <a:latin typeface="+mn-ea"/>
                <a:cs typeface="Cordia New"/>
              </a:rPr>
              <a:t>）</a:t>
            </a:r>
            <a:r>
              <a:rPr lang="en-US" altLang="zh-CN" kern="100" dirty="0" smtClean="0">
                <a:latin typeface="+mn-ea"/>
                <a:cs typeface="Cordia New"/>
              </a:rPr>
              <a:t>Error107</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dirty="0" smtClean="0"/>
              <a:t>主副</a:t>
            </a:r>
            <a:r>
              <a:rPr lang="en-US" altLang="zh-CN" dirty="0" smtClean="0"/>
              <a:t>MCU</a:t>
            </a:r>
            <a:r>
              <a:rPr lang="zh-CN" altLang="en-US" dirty="0" smtClean="0"/>
              <a:t>侦测不一</a:t>
            </a:r>
            <a:r>
              <a:rPr lang="zh-CN" altLang="en-US" kern="100" dirty="0" smtClean="0">
                <a:latin typeface="+mn-ea"/>
                <a:cs typeface="Cordia New"/>
              </a:rPr>
              <a:t>错误，</a:t>
            </a:r>
            <a:r>
              <a:rPr lang="zh-CN" altLang="en-US" kern="100" dirty="0" smtClean="0">
                <a:latin typeface="+mn-ea"/>
                <a:cs typeface="Cordia New"/>
              </a:rPr>
              <a:t>出现该故障一般</a:t>
            </a:r>
            <a:r>
              <a:rPr lang="zh-CN" altLang="en-US" kern="100" dirty="0" smtClean="0">
                <a:latin typeface="+mn-ea"/>
                <a:cs typeface="Cordia New"/>
              </a:rPr>
              <a:t>是控制板和显示板板对信号解析出现异常，可以重刷板件的程序，如果不行，可换板处理。</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6" name="矩形 5"/>
          <p:cNvSpPr/>
          <p:nvPr/>
        </p:nvSpPr>
        <p:spPr>
          <a:xfrm>
            <a:off x="457203" y="4364670"/>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5</a:t>
            </a:r>
            <a:r>
              <a:rPr lang="zh-CN" altLang="en-US" kern="100" dirty="0" smtClean="0">
                <a:latin typeface="+mn-ea"/>
                <a:cs typeface="Cordia New"/>
              </a:rPr>
              <a:t>）</a:t>
            </a:r>
            <a:r>
              <a:rPr lang="en-US" altLang="zh-CN" kern="100" dirty="0" smtClean="0">
                <a:latin typeface="+mn-ea"/>
                <a:cs typeface="Cordia New"/>
              </a:rPr>
              <a:t>Error108</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dirty="0" smtClean="0"/>
              <a:t>主</a:t>
            </a:r>
            <a:r>
              <a:rPr lang="en-US" altLang="zh-CN" dirty="0" smtClean="0"/>
              <a:t>SPS</a:t>
            </a:r>
            <a:r>
              <a:rPr lang="zh-CN" altLang="en-US" dirty="0" smtClean="0"/>
              <a:t>供电异</a:t>
            </a:r>
            <a:r>
              <a:rPr lang="zh-CN" altLang="en-US" kern="100" dirty="0" smtClean="0">
                <a:latin typeface="+mn-ea"/>
                <a:cs typeface="Cordia New"/>
              </a:rPr>
              <a:t>错误，</a:t>
            </a:r>
            <a:r>
              <a:rPr lang="zh-CN" altLang="en-US" kern="100" dirty="0" smtClean="0">
                <a:latin typeface="+mn-ea"/>
                <a:cs typeface="Cordia New"/>
              </a:rPr>
              <a:t>出现该故障一般</a:t>
            </a:r>
            <a:r>
              <a:rPr lang="zh-CN" altLang="en-US" kern="100" dirty="0" smtClean="0">
                <a:latin typeface="+mn-ea"/>
                <a:cs typeface="Cordia New"/>
              </a:rPr>
              <a:t>是辅助电源出现问题，该机型是双路辅助电源供电，直流供电为主，需更换</a:t>
            </a:r>
            <a:r>
              <a:rPr lang="zh-CN" altLang="en-US" kern="100" dirty="0" smtClean="0">
                <a:latin typeface="+mn-ea"/>
                <a:cs typeface="Cordia New"/>
              </a:rPr>
              <a:t>功率</a:t>
            </a:r>
            <a:r>
              <a:rPr lang="zh-CN" altLang="en-US" kern="100" dirty="0" smtClean="0">
                <a:latin typeface="+mn-ea"/>
                <a:cs typeface="Cordia New"/>
              </a:rPr>
              <a:t>板，</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7" name="矩形 6"/>
          <p:cNvSpPr/>
          <p:nvPr/>
        </p:nvSpPr>
        <p:spPr>
          <a:xfrm>
            <a:off x="474136" y="5284714"/>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6</a:t>
            </a:r>
            <a:r>
              <a:rPr lang="zh-CN" altLang="en-US" kern="100" dirty="0" smtClean="0">
                <a:latin typeface="+mn-ea"/>
                <a:cs typeface="Cordia New"/>
              </a:rPr>
              <a:t>）</a:t>
            </a:r>
            <a:r>
              <a:rPr lang="en-US" altLang="zh-CN" kern="100" dirty="0" smtClean="0">
                <a:latin typeface="+mn-ea"/>
                <a:cs typeface="Cordia New"/>
              </a:rPr>
              <a:t>Error109</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en-US" altLang="zh-CN" kern="100" dirty="0" smtClean="0">
                <a:latin typeface="+mn-ea"/>
                <a:cs typeface="Cordia New"/>
              </a:rPr>
              <a:t>PV</a:t>
            </a:r>
            <a:r>
              <a:rPr lang="zh-CN" altLang="en-US" kern="100" dirty="0" smtClean="0">
                <a:latin typeface="+mn-ea"/>
                <a:cs typeface="Cordia New"/>
              </a:rPr>
              <a:t>过流错误，</a:t>
            </a:r>
            <a:r>
              <a:rPr lang="zh-CN" altLang="en-US" kern="100" dirty="0" smtClean="0">
                <a:latin typeface="+mn-ea"/>
                <a:cs typeface="Cordia New"/>
              </a:rPr>
              <a:t>出现该故障一般</a:t>
            </a:r>
            <a:r>
              <a:rPr lang="zh-CN" altLang="en-US" kern="100" dirty="0" smtClean="0">
                <a:latin typeface="+mn-ea"/>
                <a:cs typeface="Cordia New"/>
              </a:rPr>
              <a:t>是</a:t>
            </a:r>
            <a:r>
              <a:rPr lang="en-US" altLang="zh-CN" kern="100" dirty="0" smtClean="0">
                <a:latin typeface="+mn-ea"/>
                <a:cs typeface="Cordia New"/>
              </a:rPr>
              <a:t>PV</a:t>
            </a:r>
            <a:r>
              <a:rPr lang="zh-CN" altLang="en-US" kern="100" dirty="0" smtClean="0">
                <a:latin typeface="+mn-ea"/>
                <a:cs typeface="Cordia New"/>
              </a:rPr>
              <a:t>接入出错，控制板检测电流过高，先检查外部接线是否有异常，如果排除外部因素，则需要更换板件。</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2706" name="Picture 2"/>
          <p:cNvPicPr>
            <a:picLocks noChangeAspect="1" noChangeArrowheads="1"/>
          </p:cNvPicPr>
          <p:nvPr/>
        </p:nvPicPr>
        <p:blipFill>
          <a:blip r:embed="rId2" cstate="print"/>
          <a:srcRect/>
          <a:stretch>
            <a:fillRect/>
          </a:stretch>
        </p:blipFill>
        <p:spPr bwMode="auto">
          <a:xfrm>
            <a:off x="1905706" y="1067289"/>
            <a:ext cx="4946650" cy="2963902"/>
          </a:xfrm>
          <a:prstGeom prst="rect">
            <a:avLst/>
          </a:prstGeom>
          <a:noFill/>
          <a:ln w="9525">
            <a:noFill/>
            <a:miter lim="800000"/>
            <a:headEnd/>
            <a:tailEnd/>
          </a:ln>
        </p:spPr>
      </p:pic>
      <p:sp>
        <p:nvSpPr>
          <p:cNvPr id="4" name="矩形 3"/>
          <p:cNvSpPr/>
          <p:nvPr/>
        </p:nvSpPr>
        <p:spPr>
          <a:xfrm>
            <a:off x="474136" y="4449336"/>
            <a:ext cx="8489244" cy="1477328"/>
          </a:xfrm>
          <a:prstGeom prst="rect">
            <a:avLst/>
          </a:prstGeom>
        </p:spPr>
        <p:txBody>
          <a:bodyPr wrap="square">
            <a:spAutoFit/>
          </a:bodyPr>
          <a:lstStyle/>
          <a:p>
            <a:pPr algn="just">
              <a:spcAft>
                <a:spcPts val="0"/>
              </a:spcAft>
            </a:pPr>
            <a:r>
              <a:rPr lang="en-US" altLang="zh-CN" kern="100" dirty="0" smtClean="0">
                <a:latin typeface="+mn-ea"/>
                <a:cs typeface="Cordia New"/>
              </a:rPr>
              <a:t>7</a:t>
            </a:r>
            <a:r>
              <a:rPr lang="zh-CN" altLang="en-US" kern="100" dirty="0" smtClean="0">
                <a:latin typeface="+mn-ea"/>
                <a:cs typeface="Cordia New"/>
              </a:rPr>
              <a:t>）</a:t>
            </a:r>
            <a:r>
              <a:rPr lang="en-US" altLang="zh-CN" kern="100" dirty="0" smtClean="0">
                <a:latin typeface="+mn-ea"/>
                <a:cs typeface="Cordia New"/>
              </a:rPr>
              <a:t>Error110</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en-US" altLang="zh-CN" kern="100" dirty="0" smtClean="0">
                <a:latin typeface="+mn-ea"/>
                <a:cs typeface="Cordia New"/>
              </a:rPr>
              <a:t>AC</a:t>
            </a:r>
            <a:r>
              <a:rPr lang="zh-CN" altLang="en-US" kern="100" dirty="0" smtClean="0">
                <a:latin typeface="+mn-ea"/>
                <a:cs typeface="Cordia New"/>
              </a:rPr>
              <a:t>过流错误，</a:t>
            </a:r>
            <a:r>
              <a:rPr lang="zh-CN" altLang="en-US" kern="100" dirty="0" smtClean="0">
                <a:latin typeface="+mn-ea"/>
                <a:cs typeface="Cordia New"/>
              </a:rPr>
              <a:t>出现该故障一般</a:t>
            </a:r>
            <a:r>
              <a:rPr lang="zh-CN" altLang="en-US" kern="100" dirty="0" smtClean="0">
                <a:latin typeface="+mn-ea"/>
                <a:cs typeface="Cordia New"/>
              </a:rPr>
              <a:t>是</a:t>
            </a:r>
            <a:r>
              <a:rPr lang="en-US" altLang="zh-CN" kern="100" dirty="0" smtClean="0">
                <a:latin typeface="+mn-ea"/>
                <a:cs typeface="Cordia New"/>
              </a:rPr>
              <a:t>AC</a:t>
            </a:r>
            <a:r>
              <a:rPr lang="zh-CN" altLang="en-US" kern="100" dirty="0" smtClean="0">
                <a:latin typeface="+mn-ea"/>
                <a:cs typeface="Cordia New"/>
              </a:rPr>
              <a:t>侧接线问题或者系统采样故障，可查看</a:t>
            </a:r>
            <a:r>
              <a:rPr lang="en-US" altLang="zh-CN" kern="100" dirty="0" smtClean="0">
                <a:latin typeface="+mn-ea"/>
                <a:cs typeface="Cordia New"/>
              </a:rPr>
              <a:t>LCD</a:t>
            </a:r>
            <a:r>
              <a:rPr lang="zh-CN" altLang="en-US" kern="100" dirty="0" smtClean="0">
                <a:latin typeface="+mn-ea"/>
                <a:cs typeface="Cordia New"/>
              </a:rPr>
              <a:t>屏幕输出侧的电流值，并用钳形表测量对应相线的电压，如果钳形表显示正常，</a:t>
            </a:r>
            <a:r>
              <a:rPr lang="en-US" altLang="zh-CN" kern="100" dirty="0" smtClean="0">
                <a:latin typeface="+mn-ea"/>
                <a:cs typeface="Cordia New"/>
              </a:rPr>
              <a:t>LCD</a:t>
            </a:r>
            <a:r>
              <a:rPr lang="zh-CN" altLang="en-US" kern="100" dirty="0" smtClean="0">
                <a:latin typeface="+mn-ea"/>
                <a:cs typeface="Cordia New"/>
              </a:rPr>
              <a:t>屏显示异常，可以判定是机子采样异常，需要更换板件</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428980" y="983647"/>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8</a:t>
            </a:r>
            <a:r>
              <a:rPr lang="zh-CN" altLang="en-US" kern="100" dirty="0" smtClean="0">
                <a:latin typeface="+mn-ea"/>
                <a:cs typeface="Cordia New"/>
              </a:rPr>
              <a:t>）</a:t>
            </a:r>
            <a:r>
              <a:rPr lang="en-US" altLang="zh-CN" kern="100" dirty="0" smtClean="0">
                <a:latin typeface="+mn-ea"/>
                <a:cs typeface="Cordia New"/>
              </a:rPr>
              <a:t>Error111</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en-US" altLang="zh-CN" dirty="0" smtClean="0"/>
              <a:t>IGBT</a:t>
            </a:r>
            <a:r>
              <a:rPr lang="zh-CN" altLang="en-US" dirty="0" smtClean="0"/>
              <a:t>驱动</a:t>
            </a:r>
            <a:r>
              <a:rPr lang="zh-CN" altLang="en-US" kern="100" dirty="0" smtClean="0">
                <a:latin typeface="+mn-ea"/>
                <a:cs typeface="Cordia New"/>
              </a:rPr>
              <a:t>错误，</a:t>
            </a:r>
            <a:r>
              <a:rPr lang="zh-CN" altLang="en-US" kern="100" dirty="0" smtClean="0">
                <a:latin typeface="+mn-ea"/>
                <a:cs typeface="Cordia New"/>
              </a:rPr>
              <a:t>出现该</a:t>
            </a:r>
            <a:r>
              <a:rPr lang="zh-CN" altLang="en-US" kern="100" dirty="0" smtClean="0">
                <a:latin typeface="+mn-ea"/>
                <a:cs typeface="Cordia New"/>
              </a:rPr>
              <a:t>故障需要拆机检查，主要检查功率板和</a:t>
            </a:r>
            <a:r>
              <a:rPr lang="en-US" altLang="zh-CN" kern="100" dirty="0" smtClean="0">
                <a:latin typeface="+mn-ea"/>
                <a:cs typeface="Cordia New"/>
              </a:rPr>
              <a:t>IO</a:t>
            </a:r>
            <a:r>
              <a:rPr lang="zh-CN" altLang="en-US" kern="100" dirty="0" smtClean="0">
                <a:latin typeface="+mn-ea"/>
                <a:cs typeface="Cordia New"/>
              </a:rPr>
              <a:t>板，如果是工作一段时间的机子，必定是其中或者两块板出现问题，需要换板处理。</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4" name="矩形 3"/>
          <p:cNvSpPr/>
          <p:nvPr/>
        </p:nvSpPr>
        <p:spPr>
          <a:xfrm>
            <a:off x="457202" y="2005292"/>
            <a:ext cx="8489244" cy="923330"/>
          </a:xfrm>
          <a:prstGeom prst="rect">
            <a:avLst/>
          </a:prstGeom>
        </p:spPr>
        <p:txBody>
          <a:bodyPr wrap="square">
            <a:spAutoFit/>
          </a:bodyPr>
          <a:lstStyle/>
          <a:p>
            <a:pPr algn="just">
              <a:spcAft>
                <a:spcPts val="0"/>
              </a:spcAft>
            </a:pPr>
            <a:r>
              <a:rPr lang="en-US" altLang="zh-CN" kern="100" dirty="0" smtClean="0">
                <a:latin typeface="+mn-ea"/>
                <a:cs typeface="Cordia New"/>
              </a:rPr>
              <a:t>9</a:t>
            </a:r>
            <a:r>
              <a:rPr lang="zh-CN" altLang="en-US" kern="100" dirty="0" smtClean="0">
                <a:latin typeface="+mn-ea"/>
                <a:cs typeface="Cordia New"/>
              </a:rPr>
              <a:t>）</a:t>
            </a:r>
            <a:r>
              <a:rPr lang="en-US" altLang="zh-CN" kern="100" dirty="0" smtClean="0">
                <a:latin typeface="+mn-ea"/>
                <a:cs typeface="Cordia New"/>
              </a:rPr>
              <a:t>Error112</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dirty="0" smtClean="0"/>
              <a:t>检测</a:t>
            </a:r>
            <a:r>
              <a:rPr lang="zh-CN" altLang="en-US" dirty="0" smtClean="0"/>
              <a:t>出电弧</a:t>
            </a:r>
            <a:r>
              <a:rPr lang="zh-CN" altLang="en-US" kern="100" dirty="0" smtClean="0">
                <a:latin typeface="+mn-ea"/>
                <a:cs typeface="Cordia New"/>
              </a:rPr>
              <a:t>错误，</a:t>
            </a:r>
            <a:r>
              <a:rPr lang="zh-CN" altLang="en-US" kern="100" dirty="0" smtClean="0">
                <a:latin typeface="+mn-ea"/>
                <a:cs typeface="Cordia New"/>
              </a:rPr>
              <a:t>出现该</a:t>
            </a:r>
            <a:r>
              <a:rPr lang="zh-CN" altLang="en-US" kern="100" dirty="0" smtClean="0">
                <a:latin typeface="+mn-ea"/>
                <a:cs typeface="Cordia New"/>
              </a:rPr>
              <a:t>故障需要拆机检查，查看主要功率电线和接头是否有松动，如果接线良好，机子仍旧报故障，可以进行换板处理。</a:t>
            </a:r>
            <a:endParaRPr lang="zh-CN" altLang="zh-CN" kern="100" dirty="0">
              <a:latin typeface="+mn-ea"/>
              <a:cs typeface="Cordia New"/>
            </a:endParaRPr>
          </a:p>
        </p:txBody>
      </p:sp>
      <p:sp>
        <p:nvSpPr>
          <p:cNvPr id="5" name="矩形 4"/>
          <p:cNvSpPr/>
          <p:nvPr/>
        </p:nvSpPr>
        <p:spPr>
          <a:xfrm>
            <a:off x="485424" y="3049513"/>
            <a:ext cx="8489244" cy="646331"/>
          </a:xfrm>
          <a:prstGeom prst="rect">
            <a:avLst/>
          </a:prstGeom>
        </p:spPr>
        <p:txBody>
          <a:bodyPr wrap="square">
            <a:spAutoFit/>
          </a:bodyPr>
          <a:lstStyle/>
          <a:p>
            <a:pPr algn="just">
              <a:spcAft>
                <a:spcPts val="0"/>
              </a:spcAft>
            </a:pPr>
            <a:r>
              <a:rPr lang="en-US" altLang="zh-CN" kern="100" dirty="0" smtClean="0">
                <a:latin typeface="+mn-ea"/>
                <a:cs typeface="Cordia New"/>
              </a:rPr>
              <a:t>10</a:t>
            </a:r>
            <a:r>
              <a:rPr lang="zh-CN" altLang="en-US" kern="100" dirty="0" smtClean="0">
                <a:latin typeface="+mn-ea"/>
                <a:cs typeface="Cordia New"/>
              </a:rPr>
              <a:t>）</a:t>
            </a:r>
            <a:r>
              <a:rPr lang="en-US" altLang="zh-CN" kern="100" dirty="0" smtClean="0">
                <a:latin typeface="+mn-ea"/>
                <a:cs typeface="Cordia New"/>
              </a:rPr>
              <a:t>Error114</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en-US" altLang="zh-CN" dirty="0" smtClean="0"/>
              <a:t>AFCI</a:t>
            </a:r>
            <a:r>
              <a:rPr lang="zh-CN" altLang="en-US" dirty="0" smtClean="0"/>
              <a:t>自</a:t>
            </a:r>
            <a:r>
              <a:rPr lang="zh-CN" altLang="en-US" dirty="0" smtClean="0"/>
              <a:t>检</a:t>
            </a:r>
            <a:r>
              <a:rPr lang="zh-CN" altLang="en-US" kern="100" dirty="0" smtClean="0">
                <a:latin typeface="+mn-ea"/>
                <a:cs typeface="Cordia New"/>
              </a:rPr>
              <a:t>错误，需要更换板件。</a:t>
            </a:r>
            <a:endParaRPr lang="zh-CN" altLang="zh-CN" kern="100" dirty="0">
              <a:latin typeface="+mn-ea"/>
              <a:cs typeface="Cordia New"/>
            </a:endParaRPr>
          </a:p>
        </p:txBody>
      </p:sp>
      <p:sp>
        <p:nvSpPr>
          <p:cNvPr id="6" name="矩形 5"/>
          <p:cNvSpPr/>
          <p:nvPr/>
        </p:nvSpPr>
        <p:spPr>
          <a:xfrm>
            <a:off x="485422" y="3867958"/>
            <a:ext cx="8489244" cy="1200329"/>
          </a:xfrm>
          <a:prstGeom prst="rect">
            <a:avLst/>
          </a:prstGeom>
        </p:spPr>
        <p:txBody>
          <a:bodyPr wrap="square">
            <a:spAutoFit/>
          </a:bodyPr>
          <a:lstStyle/>
          <a:p>
            <a:pPr algn="just">
              <a:spcAft>
                <a:spcPts val="0"/>
              </a:spcAft>
            </a:pPr>
            <a:r>
              <a:rPr lang="en-US" altLang="zh-CN" kern="100" dirty="0" smtClean="0">
                <a:latin typeface="+mn-ea"/>
                <a:cs typeface="Cordia New"/>
              </a:rPr>
              <a:t>11</a:t>
            </a:r>
            <a:r>
              <a:rPr lang="zh-CN" altLang="en-US" kern="100" dirty="0" smtClean="0">
                <a:latin typeface="+mn-ea"/>
                <a:cs typeface="Cordia New"/>
              </a:rPr>
              <a:t>）</a:t>
            </a:r>
            <a:r>
              <a:rPr lang="en-US" altLang="zh-CN" kern="100" dirty="0" smtClean="0">
                <a:latin typeface="+mn-ea"/>
                <a:cs typeface="Cordia New"/>
              </a:rPr>
              <a:t>Error117</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继电器错误，首先尝试重启机子，如果重启后可以正常工作，说明问题点不是继电器，看伴随什么故障。如果没有其他信息，则拆机检查，如发现继电器已炸，只能更换</a:t>
            </a:r>
            <a:r>
              <a:rPr lang="en-US" altLang="zh-CN" kern="100" dirty="0" smtClean="0">
                <a:latin typeface="+mn-ea"/>
                <a:cs typeface="Cordia New"/>
              </a:rPr>
              <a:t>IO</a:t>
            </a:r>
            <a:r>
              <a:rPr lang="zh-CN" altLang="en-US" kern="100" dirty="0" smtClean="0">
                <a:latin typeface="+mn-ea"/>
                <a:cs typeface="Cordia New"/>
              </a:rPr>
              <a:t>板，另外，出现炸机情况，功率板也需要检查。</a:t>
            </a:r>
            <a:endParaRPr lang="zh-CN" altLang="zh-CN" kern="100" dirty="0">
              <a:latin typeface="+mn-ea"/>
              <a:cs typeface="Cordia New"/>
            </a:endParaRPr>
          </a:p>
        </p:txBody>
      </p:sp>
      <p:sp>
        <p:nvSpPr>
          <p:cNvPr id="7" name="矩形 6"/>
          <p:cNvSpPr/>
          <p:nvPr/>
        </p:nvSpPr>
        <p:spPr>
          <a:xfrm>
            <a:off x="496711" y="5307291"/>
            <a:ext cx="8489244" cy="646331"/>
          </a:xfrm>
          <a:prstGeom prst="rect">
            <a:avLst/>
          </a:prstGeom>
        </p:spPr>
        <p:txBody>
          <a:bodyPr wrap="square">
            <a:spAutoFit/>
          </a:bodyPr>
          <a:lstStyle/>
          <a:p>
            <a:pPr algn="just">
              <a:spcAft>
                <a:spcPts val="0"/>
              </a:spcAft>
            </a:pPr>
            <a:r>
              <a:rPr lang="en-US" altLang="zh-CN" kern="100" dirty="0" smtClean="0">
                <a:latin typeface="+mn-ea"/>
                <a:cs typeface="Cordia New"/>
              </a:rPr>
              <a:t>12</a:t>
            </a:r>
            <a:r>
              <a:rPr lang="zh-CN" altLang="en-US" kern="100" dirty="0" smtClean="0">
                <a:latin typeface="+mn-ea"/>
                <a:cs typeface="Cordia New"/>
              </a:rPr>
              <a:t>）</a:t>
            </a:r>
            <a:r>
              <a:rPr lang="en-US" altLang="zh-CN" kern="100" dirty="0" smtClean="0">
                <a:latin typeface="+mn-ea"/>
                <a:cs typeface="Cordia New"/>
              </a:rPr>
              <a:t>Error119</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en-US" altLang="zh-CN" dirty="0" smtClean="0"/>
              <a:t>GFCI</a:t>
            </a:r>
            <a:r>
              <a:rPr lang="zh-CN" altLang="en-US" dirty="0" smtClean="0"/>
              <a:t>模块</a:t>
            </a:r>
            <a:r>
              <a:rPr lang="zh-CN" altLang="en-US" dirty="0" smtClean="0"/>
              <a:t>故障</a:t>
            </a:r>
            <a:r>
              <a:rPr lang="zh-CN" altLang="en-US" kern="100" dirty="0" smtClean="0">
                <a:latin typeface="+mn-ea"/>
                <a:cs typeface="Cordia New"/>
              </a:rPr>
              <a:t>错误，更换</a:t>
            </a:r>
            <a:r>
              <a:rPr lang="en-US" altLang="zh-CN" kern="100" dirty="0" smtClean="0">
                <a:latin typeface="+mn-ea"/>
                <a:cs typeface="Cordia New"/>
              </a:rPr>
              <a:t>IO</a:t>
            </a:r>
            <a:r>
              <a:rPr lang="zh-CN" altLang="en-US" kern="100" dirty="0" smtClean="0">
                <a:latin typeface="+mn-ea"/>
                <a:cs typeface="Cordia New"/>
              </a:rPr>
              <a:t>板。</a:t>
            </a:r>
            <a:endParaRPr lang="zh-CN" altLang="zh-CN" kern="100" dirty="0">
              <a:latin typeface="+mn-ea"/>
              <a:cs typeface="Cordia Ne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316089" y="994935"/>
            <a:ext cx="8489244" cy="923330"/>
          </a:xfrm>
          <a:prstGeom prst="rect">
            <a:avLst/>
          </a:prstGeom>
        </p:spPr>
        <p:txBody>
          <a:bodyPr wrap="square">
            <a:spAutoFit/>
          </a:bodyPr>
          <a:lstStyle/>
          <a:p>
            <a:pPr algn="just">
              <a:spcAft>
                <a:spcPts val="0"/>
              </a:spcAft>
            </a:pPr>
            <a:r>
              <a:rPr lang="en-US" altLang="zh-CN" kern="100" dirty="0" smtClean="0">
                <a:latin typeface="+mn-ea"/>
                <a:cs typeface="Cordia New"/>
              </a:rPr>
              <a:t>13</a:t>
            </a:r>
            <a:r>
              <a:rPr lang="zh-CN" altLang="en-US" kern="100" dirty="0" smtClean="0">
                <a:latin typeface="+mn-ea"/>
                <a:cs typeface="Cordia New"/>
              </a:rPr>
              <a:t>）</a:t>
            </a:r>
            <a:r>
              <a:rPr lang="en-US" altLang="zh-CN" kern="100" dirty="0" smtClean="0">
                <a:latin typeface="+mn-ea"/>
                <a:cs typeface="Cordia New"/>
              </a:rPr>
              <a:t>Error121</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dirty="0" smtClean="0"/>
              <a:t>内部</a:t>
            </a:r>
            <a:r>
              <a:rPr lang="zh-CN" altLang="en-US" dirty="0" smtClean="0"/>
              <a:t>通讯</a:t>
            </a:r>
            <a:r>
              <a:rPr lang="zh-CN" altLang="en-US" kern="100" dirty="0" smtClean="0">
                <a:latin typeface="+mn-ea"/>
                <a:cs typeface="Cordia New"/>
              </a:rPr>
              <a:t>错误，更新控制板和</a:t>
            </a:r>
            <a:r>
              <a:rPr lang="en-US" altLang="zh-CN" kern="100" dirty="0" smtClean="0">
                <a:latin typeface="+mn-ea"/>
                <a:cs typeface="Cordia New"/>
              </a:rPr>
              <a:t>LCD</a:t>
            </a:r>
            <a:r>
              <a:rPr lang="zh-CN" altLang="en-US" kern="100" dirty="0" smtClean="0">
                <a:latin typeface="+mn-ea"/>
                <a:cs typeface="Cordia New"/>
              </a:rPr>
              <a:t>板程序，如果更新后还是不能解决问题，只能更换板件。</a:t>
            </a:r>
            <a:endParaRPr lang="zh-CN" altLang="zh-CN" kern="100" dirty="0">
              <a:latin typeface="+mn-ea"/>
              <a:cs typeface="Cordia New"/>
            </a:endParaRPr>
          </a:p>
        </p:txBody>
      </p:sp>
      <p:sp>
        <p:nvSpPr>
          <p:cNvPr id="4" name="矩形 3"/>
          <p:cNvSpPr/>
          <p:nvPr/>
        </p:nvSpPr>
        <p:spPr>
          <a:xfrm>
            <a:off x="321734" y="1960135"/>
            <a:ext cx="8489244" cy="923330"/>
          </a:xfrm>
          <a:prstGeom prst="rect">
            <a:avLst/>
          </a:prstGeom>
        </p:spPr>
        <p:txBody>
          <a:bodyPr wrap="square">
            <a:spAutoFit/>
          </a:bodyPr>
          <a:lstStyle/>
          <a:p>
            <a:pPr algn="just">
              <a:spcAft>
                <a:spcPts val="0"/>
              </a:spcAft>
            </a:pPr>
            <a:r>
              <a:rPr lang="en-US" altLang="zh-CN" kern="100" dirty="0" smtClean="0">
                <a:latin typeface="+mn-ea"/>
                <a:cs typeface="Cordia New"/>
              </a:rPr>
              <a:t>14</a:t>
            </a:r>
            <a:r>
              <a:rPr lang="zh-CN" altLang="en-US" kern="100" dirty="0" smtClean="0">
                <a:latin typeface="+mn-ea"/>
                <a:cs typeface="Cordia New"/>
              </a:rPr>
              <a:t>）</a:t>
            </a:r>
            <a:r>
              <a:rPr lang="en-US" altLang="zh-CN" kern="100" dirty="0" smtClean="0">
                <a:latin typeface="+mn-ea"/>
                <a:cs typeface="Cordia New"/>
              </a:rPr>
              <a:t>Error12</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en-US" altLang="zh-CN" dirty="0" smtClean="0"/>
              <a:t>BUS</a:t>
            </a:r>
            <a:r>
              <a:rPr lang="zh-CN" altLang="en-US" dirty="0" smtClean="0"/>
              <a:t>过压</a:t>
            </a:r>
            <a:r>
              <a:rPr lang="zh-CN" altLang="en-US" kern="100" dirty="0" smtClean="0">
                <a:latin typeface="+mn-ea"/>
                <a:cs typeface="Cordia New"/>
              </a:rPr>
              <a:t>错误，拆机检查</a:t>
            </a:r>
            <a:r>
              <a:rPr lang="en-US" altLang="zh-CN" kern="100" dirty="0" smtClean="0">
                <a:latin typeface="+mn-ea"/>
                <a:cs typeface="Cordia New"/>
              </a:rPr>
              <a:t>IO</a:t>
            </a:r>
            <a:r>
              <a:rPr lang="zh-CN" altLang="en-US" kern="100" dirty="0" smtClean="0">
                <a:latin typeface="+mn-ea"/>
                <a:cs typeface="Cordia New"/>
              </a:rPr>
              <a:t>板、功率板是否出现炸机，如果没有，可先更换</a:t>
            </a:r>
            <a:r>
              <a:rPr lang="en-US" altLang="zh-CN" kern="100" dirty="0" smtClean="0">
                <a:latin typeface="+mn-ea"/>
                <a:cs typeface="Cordia New"/>
              </a:rPr>
              <a:t>IO</a:t>
            </a:r>
            <a:r>
              <a:rPr lang="zh-CN" altLang="en-US" kern="100" dirty="0" smtClean="0">
                <a:latin typeface="+mn-ea"/>
                <a:cs typeface="Cordia New"/>
              </a:rPr>
              <a:t>板，如果有，则同时更换。</a:t>
            </a:r>
            <a:endParaRPr lang="zh-CN" altLang="zh-CN" kern="100" dirty="0">
              <a:latin typeface="+mn-ea"/>
              <a:cs typeface="Cordia New"/>
            </a:endParaRPr>
          </a:p>
        </p:txBody>
      </p:sp>
      <p:pic>
        <p:nvPicPr>
          <p:cNvPr id="73730" name="Picture 2"/>
          <p:cNvPicPr>
            <a:picLocks noChangeAspect="1" noChangeArrowheads="1"/>
          </p:cNvPicPr>
          <p:nvPr/>
        </p:nvPicPr>
        <p:blipFill>
          <a:blip r:embed="rId2" cstate="print"/>
          <a:srcRect/>
          <a:stretch>
            <a:fillRect/>
          </a:stretch>
        </p:blipFill>
        <p:spPr bwMode="auto">
          <a:xfrm>
            <a:off x="1474963" y="2936974"/>
            <a:ext cx="5524148" cy="2097342"/>
          </a:xfrm>
          <a:prstGeom prst="rect">
            <a:avLst/>
          </a:prstGeom>
          <a:noFill/>
          <a:ln w="9525">
            <a:noFill/>
            <a:miter lim="800000"/>
            <a:headEnd/>
            <a:tailEnd/>
          </a:ln>
        </p:spPr>
      </p:pic>
      <p:sp>
        <p:nvSpPr>
          <p:cNvPr id="6" name="矩形 5"/>
          <p:cNvSpPr/>
          <p:nvPr/>
        </p:nvSpPr>
        <p:spPr>
          <a:xfrm>
            <a:off x="417689" y="5171823"/>
            <a:ext cx="8489244" cy="1477328"/>
          </a:xfrm>
          <a:prstGeom prst="rect">
            <a:avLst/>
          </a:prstGeom>
        </p:spPr>
        <p:txBody>
          <a:bodyPr wrap="square">
            <a:spAutoFit/>
          </a:bodyPr>
          <a:lstStyle/>
          <a:p>
            <a:pPr algn="just">
              <a:spcAft>
                <a:spcPts val="0"/>
              </a:spcAft>
            </a:pPr>
            <a:r>
              <a:rPr lang="en-US" altLang="zh-CN" kern="100" dirty="0" smtClean="0">
                <a:latin typeface="+mn-ea"/>
                <a:cs typeface="Cordia New"/>
              </a:rPr>
              <a:t>15</a:t>
            </a:r>
            <a:r>
              <a:rPr lang="zh-CN" altLang="en-US" kern="100" dirty="0" smtClean="0">
                <a:latin typeface="+mn-ea"/>
                <a:cs typeface="Cordia New"/>
              </a:rPr>
              <a:t>）</a:t>
            </a:r>
            <a:r>
              <a:rPr lang="en-US" altLang="zh-CN" dirty="0" smtClean="0"/>
              <a:t> No AC Connection </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无市电连接错误，敲击面板显示屏，查看输出电压是否正常，如果显示电压正常，但是机子依旧报故障，应该是控制板检测出现问题，此时需要更换控制板。如果显示其中一相电压正常，另外两相电压异常，有可能是其中一根火线和零线接反。</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矩形 2"/>
          <p:cNvSpPr/>
          <p:nvPr/>
        </p:nvSpPr>
        <p:spPr>
          <a:xfrm>
            <a:off x="406404" y="1186849"/>
            <a:ext cx="8489244" cy="1477328"/>
          </a:xfrm>
          <a:prstGeom prst="rect">
            <a:avLst/>
          </a:prstGeom>
        </p:spPr>
        <p:txBody>
          <a:bodyPr wrap="square">
            <a:spAutoFit/>
          </a:bodyPr>
          <a:lstStyle/>
          <a:p>
            <a:pPr algn="just">
              <a:spcAft>
                <a:spcPts val="0"/>
              </a:spcAft>
            </a:pPr>
            <a:r>
              <a:rPr lang="en-US" altLang="zh-CN" kern="100" dirty="0" smtClean="0">
                <a:latin typeface="+mn-ea"/>
                <a:cs typeface="Cordia New"/>
              </a:rPr>
              <a:t>16</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PV Isolation Low</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将光伏组件从逆变器上拆除，用万用表测量每组组件正、负极对地电压是否正常（正、负极对地电压是个虚电压）。如果正常，观察内部板件是否有炸痕，另外还需要测量逆变器内部升压电感是否有损坏，可以用万用表电阻档测量。如果以上测量都正常，可以用</a:t>
            </a:r>
            <a:r>
              <a:rPr lang="en-US" altLang="zh-CN" kern="100" dirty="0" err="1" smtClean="0">
                <a:latin typeface="+mn-ea"/>
                <a:cs typeface="Cordia New"/>
              </a:rPr>
              <a:t>Shinebus</a:t>
            </a:r>
            <a:r>
              <a:rPr lang="zh-CN" altLang="en-US" kern="100" dirty="0" smtClean="0">
                <a:latin typeface="+mn-ea"/>
                <a:cs typeface="Cordia New"/>
              </a:rPr>
              <a:t>软件设置屏蔽该功能。</a:t>
            </a:r>
            <a:endParaRPr lang="zh-CN" altLang="zh-CN" kern="100" dirty="0">
              <a:latin typeface="+mn-ea"/>
              <a:cs typeface="Cordia New"/>
            </a:endParaRPr>
          </a:p>
        </p:txBody>
      </p:sp>
      <p:sp>
        <p:nvSpPr>
          <p:cNvPr id="4" name="矩形 3"/>
          <p:cNvSpPr/>
          <p:nvPr/>
        </p:nvSpPr>
        <p:spPr>
          <a:xfrm>
            <a:off x="457203" y="2840672"/>
            <a:ext cx="8489244" cy="646331"/>
          </a:xfrm>
          <a:prstGeom prst="rect">
            <a:avLst/>
          </a:prstGeom>
        </p:spPr>
        <p:txBody>
          <a:bodyPr wrap="square">
            <a:spAutoFit/>
          </a:bodyPr>
          <a:lstStyle/>
          <a:p>
            <a:pPr algn="just">
              <a:spcAft>
                <a:spcPts val="0"/>
              </a:spcAft>
            </a:pPr>
            <a:r>
              <a:rPr lang="en-US" altLang="zh-CN" kern="100" dirty="0" smtClean="0">
                <a:latin typeface="+mn-ea"/>
                <a:cs typeface="Cordia New"/>
              </a:rPr>
              <a:t>17</a:t>
            </a:r>
            <a:r>
              <a:rPr lang="zh-CN" altLang="en-US" kern="100" dirty="0" smtClean="0">
                <a:latin typeface="+mn-ea"/>
                <a:cs typeface="Cordia New"/>
              </a:rPr>
              <a:t>）</a:t>
            </a:r>
            <a:r>
              <a:rPr lang="en-US" altLang="zh-CN" kern="100" dirty="0" smtClean="0">
                <a:latin typeface="+mn-ea"/>
                <a:cs typeface="Cordia New"/>
              </a:rPr>
              <a:t>Residual I High</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检查逆变器接地是否良好，如果接地没有问题，需要更换主板处理。</a:t>
            </a:r>
            <a:endParaRPr lang="zh-CN" altLang="zh-CN" kern="100" dirty="0">
              <a:latin typeface="+mn-ea"/>
              <a:cs typeface="Cordia New"/>
            </a:endParaRPr>
          </a:p>
        </p:txBody>
      </p:sp>
      <p:sp>
        <p:nvSpPr>
          <p:cNvPr id="5" name="矩形 4"/>
          <p:cNvSpPr/>
          <p:nvPr/>
        </p:nvSpPr>
        <p:spPr>
          <a:xfrm>
            <a:off x="451557" y="3941336"/>
            <a:ext cx="8489244" cy="923330"/>
          </a:xfrm>
          <a:prstGeom prst="rect">
            <a:avLst/>
          </a:prstGeom>
        </p:spPr>
        <p:txBody>
          <a:bodyPr wrap="square">
            <a:spAutoFit/>
          </a:bodyPr>
          <a:lstStyle/>
          <a:p>
            <a:pPr algn="just">
              <a:spcAft>
                <a:spcPts val="0"/>
              </a:spcAft>
            </a:pPr>
            <a:r>
              <a:rPr lang="en-US" altLang="zh-CN" kern="100" dirty="0" smtClean="0">
                <a:latin typeface="+mn-ea"/>
                <a:cs typeface="Cordia New"/>
              </a:rPr>
              <a:t>18</a:t>
            </a:r>
            <a:r>
              <a:rPr lang="zh-CN" altLang="en-US" kern="100" dirty="0" smtClean="0">
                <a:latin typeface="+mn-ea"/>
                <a:cs typeface="Cordia New"/>
              </a:rPr>
              <a:t>）</a:t>
            </a:r>
            <a:r>
              <a:rPr lang="en-US" altLang="zh-CN" kern="100" dirty="0" smtClean="0">
                <a:latin typeface="+mn-ea"/>
                <a:cs typeface="Cordia New"/>
              </a:rPr>
              <a:t>Output High DCI</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出现该问题可以先尝试用</a:t>
            </a:r>
            <a:r>
              <a:rPr lang="en-US" altLang="zh-CN" kern="100" dirty="0" err="1" smtClean="0">
                <a:latin typeface="+mn-ea"/>
                <a:cs typeface="Cordia New"/>
              </a:rPr>
              <a:t>Shinebus</a:t>
            </a:r>
            <a:r>
              <a:rPr lang="zh-CN" altLang="en-US" kern="100" dirty="0" smtClean="0">
                <a:latin typeface="+mn-ea"/>
                <a:cs typeface="Cordia New"/>
              </a:rPr>
              <a:t>软件屏蔽该功能，如果条件允许，可</a:t>
            </a:r>
            <a:r>
              <a:rPr lang="zh-CN" altLang="en-US" kern="100" dirty="0" smtClean="0">
                <a:latin typeface="+mn-ea"/>
                <a:cs typeface="Cordia New"/>
              </a:rPr>
              <a:t>更换功率板进行</a:t>
            </a:r>
            <a:r>
              <a:rPr lang="zh-CN" altLang="en-US" kern="100" dirty="0" smtClean="0">
                <a:latin typeface="+mn-ea"/>
                <a:cs typeface="Cordia New"/>
              </a:rPr>
              <a:t>处理。</a:t>
            </a:r>
            <a:endParaRPr lang="zh-CN" altLang="zh-CN" kern="100" dirty="0">
              <a:latin typeface="+mn-ea"/>
              <a:cs typeface="Cordia Ne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zh-CN" altLang="zh-CN" sz="2400" b="1" dirty="0" smtClean="0"/>
              <a:t> </a:t>
            </a:r>
            <a:r>
              <a:rPr lang="zh-CN" altLang="en-US" sz="2400" b="1" dirty="0" smtClean="0"/>
              <a:t>一、</a:t>
            </a:r>
            <a:r>
              <a:rPr lang="zh-CN" altLang="zh-CN" sz="2400" b="1" dirty="0" smtClean="0"/>
              <a:t>产品概述</a:t>
            </a:r>
            <a:endParaRPr lang="zh-CN" altLang="en-US" sz="2400" b="1" dirty="0" smtClean="0"/>
          </a:p>
        </p:txBody>
      </p:sp>
      <p:sp>
        <p:nvSpPr>
          <p:cNvPr id="4" name="Rectangle 3"/>
          <p:cNvSpPr txBox="1">
            <a:spLocks noChangeArrowheads="1"/>
          </p:cNvSpPr>
          <p:nvPr/>
        </p:nvSpPr>
        <p:spPr>
          <a:xfrm>
            <a:off x="360363" y="925689"/>
            <a:ext cx="8614304" cy="5444949"/>
          </a:xfrm>
          <a:prstGeom prst="rect">
            <a:avLst/>
          </a:prstGeom>
        </p:spPr>
        <p:txBody>
          <a:bodyPr/>
          <a:lstStyle/>
          <a:p>
            <a:pPr>
              <a:defRPr/>
            </a:pPr>
            <a:r>
              <a:rPr lang="en-US" altLang="zh-CN" sz="2400" dirty="0"/>
              <a:t> </a:t>
            </a:r>
            <a:r>
              <a:rPr lang="en-US" altLang="zh-CN" sz="2400" dirty="0" smtClean="0"/>
              <a:t>30-50K TL3-S</a:t>
            </a:r>
            <a:r>
              <a:rPr lang="zh-CN" altLang="en-US" sz="2400" dirty="0" smtClean="0"/>
              <a:t>（</a:t>
            </a:r>
            <a:r>
              <a:rPr lang="en-US" altLang="zh-CN" sz="2400" dirty="0" smtClean="0"/>
              <a:t>SE</a:t>
            </a:r>
            <a:r>
              <a:rPr lang="zh-CN" altLang="en-US" sz="2400" dirty="0" smtClean="0"/>
              <a:t>）</a:t>
            </a:r>
            <a:r>
              <a:rPr lang="zh-CN" altLang="zh-CN" sz="2400" dirty="0" smtClean="0"/>
              <a:t>系列</a:t>
            </a:r>
            <a:r>
              <a:rPr lang="zh-CN" altLang="zh-CN" sz="2400" dirty="0"/>
              <a:t>光伏逆变器，可实现将光伏面板产生的直流电转化为交流电并直接并到电网。双路</a:t>
            </a:r>
            <a:r>
              <a:rPr lang="zh-CN" altLang="zh-CN" sz="2400" dirty="0" smtClean="0"/>
              <a:t>独立</a:t>
            </a:r>
            <a:r>
              <a:rPr lang="en-US" altLang="zh-CN" sz="2400" dirty="0" smtClean="0"/>
              <a:t>8</a:t>
            </a:r>
            <a:r>
              <a:rPr lang="zh-CN" altLang="en-US" sz="2400" dirty="0" smtClean="0"/>
              <a:t>路直流</a:t>
            </a:r>
            <a:r>
              <a:rPr lang="zh-CN" altLang="zh-CN" sz="2400" dirty="0" smtClean="0"/>
              <a:t>输入</a:t>
            </a:r>
            <a:r>
              <a:rPr lang="zh-CN" altLang="zh-CN" sz="2400" dirty="0"/>
              <a:t>，双路独立</a:t>
            </a:r>
            <a:r>
              <a:rPr lang="en-US" altLang="zh-CN" sz="2400" dirty="0"/>
              <a:t>MPPT</a:t>
            </a:r>
            <a:r>
              <a:rPr lang="zh-CN" altLang="zh-CN" sz="2400" dirty="0"/>
              <a:t>追踪</a:t>
            </a:r>
            <a:r>
              <a:rPr lang="en-US" altLang="zh-CN" sz="2400" dirty="0"/>
              <a:t>,MPPT</a:t>
            </a:r>
            <a:r>
              <a:rPr lang="zh-CN" altLang="zh-CN" sz="2400" dirty="0"/>
              <a:t>效率高达</a:t>
            </a:r>
            <a:r>
              <a:rPr lang="en-US" altLang="zh-CN" sz="2400" dirty="0"/>
              <a:t>99.5%</a:t>
            </a:r>
            <a:r>
              <a:rPr lang="zh-CN" altLang="en-US" sz="2400" dirty="0"/>
              <a:t>，</a:t>
            </a:r>
            <a:r>
              <a:rPr lang="zh-CN" altLang="en-US" sz="2400" dirty="0" smtClean="0"/>
              <a:t>三相</a:t>
            </a:r>
            <a:r>
              <a:rPr lang="en-US" altLang="zh-CN" sz="2400" dirty="0" smtClean="0"/>
              <a:t>400V</a:t>
            </a:r>
            <a:r>
              <a:rPr lang="zh-CN" altLang="zh-CN" sz="2400" dirty="0"/>
              <a:t>输出</a:t>
            </a:r>
            <a:r>
              <a:rPr lang="zh-CN" altLang="zh-CN" sz="2400" dirty="0" smtClean="0"/>
              <a:t>。</a:t>
            </a:r>
            <a:endParaRPr lang="zh-CN" altLang="zh-CN" sz="2400" dirty="0"/>
          </a:p>
          <a:p>
            <a:pPr>
              <a:defRPr/>
            </a:pPr>
            <a:r>
              <a:rPr lang="zh-CN" altLang="en-US" sz="2400" dirty="0" smtClean="0"/>
              <a:t>       该系列产品业界最高的防雷等级，完善的保护功能，广泛适用于分布式光伏电站</a:t>
            </a:r>
            <a:r>
              <a:rPr lang="en-US" altLang="zh-CN" sz="2400" dirty="0" smtClean="0"/>
              <a:t>/</a:t>
            </a:r>
            <a:r>
              <a:rPr lang="zh-CN" altLang="en-US" sz="2400" dirty="0" smtClean="0"/>
              <a:t>大型地面电站</a:t>
            </a:r>
            <a:r>
              <a:rPr lang="en-US" altLang="zh-CN" sz="2400" dirty="0" smtClean="0"/>
              <a:t>/</a:t>
            </a:r>
            <a:r>
              <a:rPr lang="zh-CN" altLang="en-US" sz="2400" dirty="0" smtClean="0"/>
              <a:t>渔光互补</a:t>
            </a:r>
            <a:r>
              <a:rPr lang="en-US" altLang="zh-CN" sz="2400" dirty="0" smtClean="0"/>
              <a:t>/</a:t>
            </a:r>
            <a:r>
              <a:rPr lang="zh-CN" altLang="en-US" sz="2400" dirty="0" smtClean="0"/>
              <a:t>农光互补等电站类型。</a:t>
            </a:r>
            <a:endParaRPr lang="zh-CN" altLang="zh-CN" sz="2400" dirty="0"/>
          </a:p>
          <a:p>
            <a:pPr>
              <a:defRPr/>
            </a:pPr>
            <a:r>
              <a:rPr lang="zh-CN" altLang="zh-CN" sz="2400" dirty="0"/>
              <a:t>该系列产品</a:t>
            </a:r>
            <a:r>
              <a:rPr lang="zh-CN" altLang="zh-CN" sz="2400" dirty="0" smtClean="0"/>
              <a:t>包括</a:t>
            </a:r>
            <a:r>
              <a:rPr lang="en-US" altLang="zh-CN" sz="2400" dirty="0" smtClean="0"/>
              <a:t>Growatt30000 TL3-S</a:t>
            </a:r>
            <a:r>
              <a:rPr lang="zh-CN" altLang="en-US" sz="2400" dirty="0" smtClean="0"/>
              <a:t>（</a:t>
            </a:r>
            <a:r>
              <a:rPr lang="en-US" altLang="zh-CN" sz="2400" dirty="0" smtClean="0"/>
              <a:t>SE</a:t>
            </a:r>
            <a:r>
              <a:rPr lang="zh-CN" altLang="en-US" sz="2400" dirty="0" smtClean="0"/>
              <a:t>）</a:t>
            </a:r>
            <a:r>
              <a:rPr lang="en-US" altLang="zh-CN" sz="2400" dirty="0" smtClean="0"/>
              <a:t>,Growatt33000 TL3-S</a:t>
            </a:r>
            <a:r>
              <a:rPr lang="zh-CN" altLang="en-US" sz="2400" dirty="0" smtClean="0"/>
              <a:t>（</a:t>
            </a:r>
            <a:r>
              <a:rPr lang="en-US" altLang="zh-CN" sz="2400" dirty="0" smtClean="0"/>
              <a:t>SE</a:t>
            </a:r>
            <a:r>
              <a:rPr lang="zh-CN" altLang="en-US" sz="2400" dirty="0" smtClean="0"/>
              <a:t>）</a:t>
            </a:r>
            <a:r>
              <a:rPr lang="en-US" altLang="zh-CN" sz="2400" dirty="0" smtClean="0"/>
              <a:t>,</a:t>
            </a:r>
            <a:r>
              <a:rPr lang="en-US" altLang="zh-CN" sz="2400" dirty="0" err="1" smtClean="0"/>
              <a:t>Growatt</a:t>
            </a:r>
            <a:r>
              <a:rPr lang="en-US" altLang="zh-CN" sz="2400" dirty="0" smtClean="0"/>
              <a:t> 40000 TL3-S</a:t>
            </a:r>
            <a:r>
              <a:rPr lang="zh-CN" altLang="en-US" sz="2400" dirty="0" smtClean="0"/>
              <a:t>（</a:t>
            </a:r>
            <a:r>
              <a:rPr lang="en-US" altLang="zh-CN" sz="2400" dirty="0" smtClean="0"/>
              <a:t>SE</a:t>
            </a:r>
            <a:r>
              <a:rPr lang="zh-CN" altLang="en-US" sz="2400" dirty="0" smtClean="0"/>
              <a:t>）</a:t>
            </a:r>
            <a:r>
              <a:rPr lang="en-US" altLang="zh-CN" sz="2400" dirty="0" smtClean="0"/>
              <a:t>, </a:t>
            </a:r>
            <a:r>
              <a:rPr lang="en-US" altLang="zh-CN" sz="2400" dirty="0" err="1"/>
              <a:t>Growatt</a:t>
            </a:r>
            <a:r>
              <a:rPr lang="en-US" altLang="zh-CN" sz="2400" dirty="0"/>
              <a:t> </a:t>
            </a:r>
            <a:r>
              <a:rPr lang="en-US" altLang="zh-CN" sz="2400" dirty="0" smtClean="0"/>
              <a:t>40000 TL3-NS</a:t>
            </a:r>
            <a:r>
              <a:rPr lang="zh-CN" altLang="en-US" sz="2400" dirty="0" smtClean="0"/>
              <a:t>（</a:t>
            </a:r>
            <a:r>
              <a:rPr lang="en-US" altLang="zh-CN" sz="2400" dirty="0" smtClean="0"/>
              <a:t>NSE</a:t>
            </a:r>
            <a:r>
              <a:rPr lang="zh-CN" altLang="en-US" sz="2400" dirty="0" smtClean="0"/>
              <a:t>）</a:t>
            </a:r>
            <a:r>
              <a:rPr lang="en-US" altLang="zh-CN" sz="2400" dirty="0" smtClean="0"/>
              <a:t>, </a:t>
            </a:r>
            <a:r>
              <a:rPr lang="en-US" altLang="zh-CN" sz="2400" dirty="0" err="1"/>
              <a:t>Growatt</a:t>
            </a:r>
            <a:r>
              <a:rPr lang="en-US" altLang="zh-CN" sz="2400" dirty="0"/>
              <a:t> </a:t>
            </a:r>
            <a:r>
              <a:rPr lang="en-US" altLang="zh-CN" sz="2400" dirty="0" smtClean="0"/>
              <a:t>50000 TL3-S</a:t>
            </a:r>
            <a:r>
              <a:rPr lang="zh-CN" altLang="en-US" sz="2400" dirty="0" smtClean="0"/>
              <a:t>（</a:t>
            </a:r>
            <a:r>
              <a:rPr lang="en-US" altLang="zh-CN" sz="2400" dirty="0" smtClean="0"/>
              <a:t>SE</a:t>
            </a:r>
            <a:r>
              <a:rPr lang="zh-CN" altLang="en-US" sz="2400" dirty="0" smtClean="0"/>
              <a:t>）</a:t>
            </a:r>
            <a:r>
              <a:rPr lang="en-US" altLang="zh-CN" sz="2400" dirty="0" smtClean="0"/>
              <a:t>, </a:t>
            </a:r>
            <a:r>
              <a:rPr lang="zh-CN" altLang="zh-CN" sz="2400" dirty="0" smtClean="0"/>
              <a:t>对应</a:t>
            </a:r>
            <a:r>
              <a:rPr lang="zh-CN" altLang="zh-CN" sz="2400" dirty="0"/>
              <a:t>的功率</a:t>
            </a:r>
            <a:r>
              <a:rPr lang="zh-CN" altLang="zh-CN" sz="2400" dirty="0" smtClean="0"/>
              <a:t>分别</a:t>
            </a:r>
            <a:r>
              <a:rPr lang="en-US" altLang="zh-CN" sz="2400" dirty="0" smtClean="0"/>
              <a:t>30KW,33KW,40KW,40KW</a:t>
            </a:r>
            <a:r>
              <a:rPr lang="zh-CN" altLang="zh-CN" sz="2400" dirty="0" smtClean="0"/>
              <a:t>和</a:t>
            </a:r>
            <a:r>
              <a:rPr lang="en-US" altLang="zh-CN" sz="2400" dirty="0" smtClean="0"/>
              <a:t>50KWW</a:t>
            </a:r>
            <a:r>
              <a:rPr lang="zh-CN" altLang="zh-CN" sz="2400" dirty="0" smtClean="0"/>
              <a:t>。</a:t>
            </a:r>
            <a:endParaRPr lang="en-US" altLang="zh-CN" sz="2400" dirty="0" smtClean="0"/>
          </a:p>
          <a:p>
            <a:pPr>
              <a:defRPr/>
            </a:pPr>
            <a:endParaRPr lang="en-US" altLang="zh-CN" sz="2400" dirty="0" smtClean="0"/>
          </a:p>
          <a:p>
            <a:pPr>
              <a:defRPr/>
            </a:pPr>
            <a:r>
              <a:rPr lang="zh-CN" altLang="en-US" sz="2400" dirty="0" smtClean="0"/>
              <a:t>注：</a:t>
            </a:r>
            <a:r>
              <a:rPr lang="en-US" altLang="zh-CN" sz="2400" dirty="0" smtClean="0"/>
              <a:t>TL3-S</a:t>
            </a:r>
            <a:r>
              <a:rPr lang="zh-CN" altLang="en-US" sz="2400" dirty="0" smtClean="0"/>
              <a:t>系列机型和</a:t>
            </a:r>
            <a:r>
              <a:rPr lang="en-US" altLang="zh-CN" sz="2400" dirty="0" smtClean="0"/>
              <a:t>TL3-SE</a:t>
            </a:r>
            <a:r>
              <a:rPr lang="zh-CN" altLang="en-US" sz="2400" dirty="0" smtClean="0"/>
              <a:t>机型除了一些辅助功能除外，其他电器参数基本一致，故在本章一起讲。</a:t>
            </a:r>
            <a:endParaRPr lang="en-US" altLang="zh-CN"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4756" name="Picture 4"/>
          <p:cNvPicPr>
            <a:picLocks noChangeAspect="1" noChangeArrowheads="1"/>
          </p:cNvPicPr>
          <p:nvPr/>
        </p:nvPicPr>
        <p:blipFill>
          <a:blip r:embed="rId2" cstate="print"/>
          <a:srcRect/>
          <a:stretch>
            <a:fillRect/>
          </a:stretch>
        </p:blipFill>
        <p:spPr bwMode="auto">
          <a:xfrm>
            <a:off x="1946806" y="1057644"/>
            <a:ext cx="4837817" cy="3508184"/>
          </a:xfrm>
          <a:prstGeom prst="rect">
            <a:avLst/>
          </a:prstGeom>
          <a:noFill/>
          <a:ln w="9525">
            <a:noFill/>
            <a:miter lim="800000"/>
            <a:headEnd/>
            <a:tailEnd/>
          </a:ln>
        </p:spPr>
      </p:pic>
      <p:sp>
        <p:nvSpPr>
          <p:cNvPr id="7" name="矩形 6"/>
          <p:cNvSpPr/>
          <p:nvPr/>
        </p:nvSpPr>
        <p:spPr>
          <a:xfrm>
            <a:off x="372535" y="4821869"/>
            <a:ext cx="8489244" cy="923330"/>
          </a:xfrm>
          <a:prstGeom prst="rect">
            <a:avLst/>
          </a:prstGeom>
        </p:spPr>
        <p:txBody>
          <a:bodyPr wrap="square">
            <a:spAutoFit/>
          </a:bodyPr>
          <a:lstStyle/>
          <a:p>
            <a:pPr algn="just">
              <a:spcAft>
                <a:spcPts val="0"/>
              </a:spcAft>
            </a:pPr>
            <a:r>
              <a:rPr lang="en-US" altLang="zh-CN" kern="100" dirty="0" smtClean="0">
                <a:latin typeface="+mn-ea"/>
                <a:cs typeface="Cordia New"/>
              </a:rPr>
              <a:t>19</a:t>
            </a:r>
            <a:r>
              <a:rPr lang="zh-CN" altLang="en-US" kern="100" dirty="0" smtClean="0">
                <a:latin typeface="+mn-ea"/>
                <a:cs typeface="Cordia New"/>
              </a:rPr>
              <a:t>）</a:t>
            </a:r>
            <a:r>
              <a:rPr lang="en-US" altLang="zh-CN" kern="100" dirty="0" smtClean="0">
                <a:latin typeface="+mn-ea"/>
                <a:cs typeface="Cordia New"/>
              </a:rPr>
              <a:t>PV Voltage High</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直流输入电压过高错误，检查外部</a:t>
            </a:r>
            <a:r>
              <a:rPr lang="en-US" altLang="zh-CN" kern="100" dirty="0" smtClean="0">
                <a:latin typeface="+mn-ea"/>
                <a:cs typeface="Cordia New"/>
              </a:rPr>
              <a:t>PV</a:t>
            </a:r>
            <a:r>
              <a:rPr lang="zh-CN" altLang="en-US" kern="100" dirty="0" smtClean="0">
                <a:latin typeface="+mn-ea"/>
                <a:cs typeface="Cordia New"/>
              </a:rPr>
              <a:t>每组电压是否超过逆变器的额定值，如果组件正常，则是机子内部检测异常，需要换板处理。</a:t>
            </a:r>
            <a:endParaRPr lang="zh-CN" altLang="zh-CN" kern="100" dirty="0">
              <a:latin typeface="+mn-ea"/>
              <a:cs typeface="Cordia Ne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矩形 3"/>
          <p:cNvSpPr/>
          <p:nvPr/>
        </p:nvSpPr>
        <p:spPr>
          <a:xfrm>
            <a:off x="299158" y="1057028"/>
            <a:ext cx="8489244" cy="1754326"/>
          </a:xfrm>
          <a:prstGeom prst="rect">
            <a:avLst/>
          </a:prstGeom>
        </p:spPr>
        <p:txBody>
          <a:bodyPr wrap="square">
            <a:spAutoFit/>
          </a:bodyPr>
          <a:lstStyle/>
          <a:p>
            <a:pPr algn="just">
              <a:spcAft>
                <a:spcPts val="0"/>
              </a:spcAft>
            </a:pPr>
            <a:r>
              <a:rPr lang="en-US" altLang="zh-CN" kern="100" dirty="0" smtClean="0">
                <a:latin typeface="+mn-ea"/>
                <a:cs typeface="Cordia New"/>
              </a:rPr>
              <a:t>20</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AC V Outrange</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敲击面板显示屏，查看逆变器是否来回重连并网，并用万用表测量交流端电压，当机子出现故障时，万用表的电压是否超过逆变器的设定值，如果是，需要用</a:t>
            </a:r>
            <a:r>
              <a:rPr lang="en-US" altLang="zh-CN" kern="100" dirty="0" err="1" smtClean="0">
                <a:latin typeface="+mn-ea"/>
                <a:cs typeface="Cordia New"/>
              </a:rPr>
              <a:t>Shinebus</a:t>
            </a:r>
            <a:r>
              <a:rPr lang="zh-CN" altLang="en-US" kern="100" dirty="0" smtClean="0">
                <a:latin typeface="+mn-ea"/>
                <a:cs typeface="Cordia New"/>
              </a:rPr>
              <a:t>软件调节适当的电压范围或者使用监控系统调节电压。如果不是，可以通过升级控制板程序或者更换板件处理。</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5" name="矩形 4"/>
          <p:cNvSpPr/>
          <p:nvPr/>
        </p:nvSpPr>
        <p:spPr>
          <a:xfrm>
            <a:off x="287868" y="2727783"/>
            <a:ext cx="8489244" cy="1754326"/>
          </a:xfrm>
          <a:prstGeom prst="rect">
            <a:avLst/>
          </a:prstGeom>
        </p:spPr>
        <p:txBody>
          <a:bodyPr wrap="square">
            <a:spAutoFit/>
          </a:bodyPr>
          <a:lstStyle/>
          <a:p>
            <a:pPr algn="just">
              <a:spcAft>
                <a:spcPts val="0"/>
              </a:spcAft>
            </a:pPr>
            <a:r>
              <a:rPr lang="en-US" altLang="zh-CN" kern="100" dirty="0" smtClean="0">
                <a:latin typeface="+mn-ea"/>
                <a:cs typeface="Cordia New"/>
              </a:rPr>
              <a:t>21</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AC F Outrange</a:t>
            </a:r>
            <a:r>
              <a:rPr lang="zh-CN" altLang="en-US" kern="100" dirty="0" smtClean="0">
                <a:latin typeface="+mn-ea"/>
                <a:cs typeface="Cordia New"/>
              </a:rPr>
              <a:t>：</a:t>
            </a:r>
            <a:endParaRPr lang="en-US" altLang="zh-CN" kern="100" dirty="0" smtClean="0">
              <a:latin typeface="+mn-ea"/>
              <a:cs typeface="Cordia New"/>
            </a:endParaRPr>
          </a:p>
          <a:p>
            <a:pPr algn="just">
              <a:spcAft>
                <a:spcPts val="0"/>
              </a:spcAft>
            </a:pPr>
            <a:r>
              <a:rPr lang="zh-CN" altLang="en-US" kern="100" dirty="0" smtClean="0">
                <a:latin typeface="+mn-ea"/>
                <a:cs typeface="Cordia New"/>
              </a:rPr>
              <a:t>敲击面板显示屏，查看逆变器是否来回重连并网，敲击面板到输出频率显示界面，当机子出现故障时，观察频率数值是否超过逆变器的设定值，如果是，用</a:t>
            </a:r>
            <a:r>
              <a:rPr lang="en-US" altLang="zh-CN" kern="100" dirty="0" err="1" smtClean="0">
                <a:latin typeface="+mn-ea"/>
                <a:cs typeface="Cordia New"/>
              </a:rPr>
              <a:t>Shinebus</a:t>
            </a:r>
            <a:r>
              <a:rPr lang="zh-CN" altLang="en-US" kern="100" dirty="0" smtClean="0">
                <a:latin typeface="+mn-ea"/>
                <a:cs typeface="Cordia New"/>
              </a:rPr>
              <a:t>软件调宽逆变器的电网频率上下限。如果不是，可以通过升级控制板程序或者更换板件处理。</a:t>
            </a:r>
            <a:endParaRPr lang="en-US" altLang="zh-CN" kern="100" dirty="0" smtClean="0">
              <a:latin typeface="+mn-ea"/>
              <a:cs typeface="Cordia New"/>
            </a:endParaRPr>
          </a:p>
          <a:p>
            <a:pPr algn="just">
              <a:spcAft>
                <a:spcPts val="0"/>
              </a:spcAft>
            </a:pPr>
            <a:endParaRPr lang="zh-CN" altLang="zh-CN" kern="100" dirty="0">
              <a:latin typeface="+mn-ea"/>
              <a:cs typeface="Cordia New"/>
            </a:endParaRPr>
          </a:p>
        </p:txBody>
      </p:sp>
      <p:sp>
        <p:nvSpPr>
          <p:cNvPr id="6" name="矩形 5"/>
          <p:cNvSpPr/>
          <p:nvPr/>
        </p:nvSpPr>
        <p:spPr>
          <a:xfrm>
            <a:off x="396712" y="4452245"/>
            <a:ext cx="5262979" cy="923330"/>
          </a:xfrm>
          <a:prstGeom prst="rect">
            <a:avLst/>
          </a:prstGeom>
        </p:spPr>
        <p:txBody>
          <a:bodyPr wrap="none">
            <a:spAutoFit/>
          </a:bodyPr>
          <a:lstStyle/>
          <a:p>
            <a:r>
              <a:rPr lang="en-US" altLang="zh-CN" kern="100" dirty="0" smtClean="0">
                <a:latin typeface="+mn-ea"/>
                <a:cs typeface="Cordia New"/>
              </a:rPr>
              <a:t>22</a:t>
            </a:r>
            <a:r>
              <a:rPr lang="zh-CN" altLang="en-US" kern="100" dirty="0" smtClean="0">
                <a:latin typeface="+mn-ea"/>
                <a:cs typeface="Cordia New"/>
              </a:rPr>
              <a:t>）</a:t>
            </a:r>
            <a:r>
              <a:rPr lang="en-US" altLang="zh-CN" kern="100" dirty="0" smtClean="0">
                <a:latin typeface="+mn-ea"/>
                <a:cs typeface="Cordia New"/>
              </a:rPr>
              <a:t> </a:t>
            </a:r>
            <a:r>
              <a:rPr lang="en-US" altLang="zh-CN" kern="100" dirty="0" smtClean="0">
                <a:latin typeface="+mn-ea"/>
                <a:cs typeface="Cordia New"/>
              </a:rPr>
              <a:t>PV SW Set </a:t>
            </a:r>
            <a:r>
              <a:rPr lang="en-US" altLang="zh-CN" kern="100" dirty="0" smtClean="0">
                <a:latin typeface="+mn-ea"/>
                <a:cs typeface="Cordia New"/>
              </a:rPr>
              <a:t>Error:</a:t>
            </a:r>
          </a:p>
          <a:p>
            <a:r>
              <a:rPr lang="en-US" altLang="zh-CN" kern="100" dirty="0" smtClean="0">
                <a:latin typeface="+mn-ea"/>
                <a:cs typeface="Cordia New"/>
              </a:rPr>
              <a:t>PV model</a:t>
            </a:r>
            <a:r>
              <a:rPr lang="zh-CN" altLang="en-US" kern="100" dirty="0" smtClean="0">
                <a:latin typeface="+mn-ea"/>
                <a:cs typeface="Cordia New"/>
              </a:rPr>
              <a:t>设置错误，根据实际情况设置拨码开关。</a:t>
            </a:r>
            <a:endParaRPr lang="en-US" altLang="zh-CN" kern="100" dirty="0" smtClean="0">
              <a:latin typeface="+mn-ea"/>
              <a:cs typeface="Cordia New"/>
            </a:endParaRPr>
          </a:p>
          <a:p>
            <a:r>
              <a:rPr lang="zh-CN" altLang="en-US" kern="100" dirty="0" smtClean="0">
                <a:latin typeface="+mn-ea"/>
                <a:cs typeface="Cordia New"/>
              </a:rPr>
              <a:t>见下图所示。</a:t>
            </a:r>
            <a:endParaRPr lang="zh-CN" altLang="en-US" kern="100" dirty="0" smtClean="0">
              <a:latin typeface="+mn-ea"/>
              <a:cs typeface="Cordia New"/>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5778" name="Picture 2"/>
          <p:cNvPicPr>
            <a:picLocks noChangeAspect="1" noChangeArrowheads="1"/>
          </p:cNvPicPr>
          <p:nvPr/>
        </p:nvPicPr>
        <p:blipFill>
          <a:blip r:embed="rId2" cstate="print"/>
          <a:srcRect/>
          <a:stretch>
            <a:fillRect/>
          </a:stretch>
        </p:blipFill>
        <p:spPr bwMode="auto">
          <a:xfrm>
            <a:off x="1625599" y="1109722"/>
            <a:ext cx="2020711" cy="2055793"/>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871508" y="1334727"/>
            <a:ext cx="2059870" cy="1594738"/>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582435" y="3183467"/>
            <a:ext cx="4187519" cy="3110971"/>
          </a:xfrm>
          <a:prstGeom prst="rect">
            <a:avLst/>
          </a:prstGeom>
          <a:noFill/>
          <a:ln w="9525">
            <a:noFill/>
            <a:miter lim="800000"/>
            <a:headEnd/>
            <a:tailEnd/>
          </a:ln>
        </p:spPr>
      </p:pic>
      <p:sp>
        <p:nvSpPr>
          <p:cNvPr id="6" name="矩形 5"/>
          <p:cNvSpPr/>
          <p:nvPr/>
        </p:nvSpPr>
        <p:spPr>
          <a:xfrm>
            <a:off x="256275" y="873668"/>
            <a:ext cx="1338828" cy="369332"/>
          </a:xfrm>
          <a:prstGeom prst="rect">
            <a:avLst/>
          </a:prstGeom>
        </p:spPr>
        <p:txBody>
          <a:bodyPr wrap="none">
            <a:spAutoFit/>
          </a:bodyPr>
          <a:lstStyle/>
          <a:p>
            <a:r>
              <a:rPr lang="en-US" altLang="zh-CN" kern="100" dirty="0" smtClean="0">
                <a:latin typeface="+mn-ea"/>
                <a:cs typeface="Cordia New"/>
              </a:rPr>
              <a:t>PV SW Set </a:t>
            </a:r>
            <a:endParaRPr lang="zh-CN" altLang="en-US" dirty="0"/>
          </a:p>
        </p:txBody>
      </p:sp>
      <p:pic>
        <p:nvPicPr>
          <p:cNvPr id="7" name="Picture 2"/>
          <p:cNvPicPr>
            <a:picLocks noChangeAspect="1" noChangeArrowheads="1"/>
          </p:cNvPicPr>
          <p:nvPr/>
        </p:nvPicPr>
        <p:blipFill>
          <a:blip r:embed="rId5" cstate="print"/>
          <a:srcRect/>
          <a:stretch>
            <a:fillRect/>
          </a:stretch>
        </p:blipFill>
        <p:spPr bwMode="auto">
          <a:xfrm>
            <a:off x="4968242" y="3202496"/>
            <a:ext cx="3724202" cy="308576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p:cNvSpPr>
          <p:nvPr>
            <p:ph type="title"/>
          </p:nvPr>
        </p:nvSpPr>
        <p:spPr/>
        <p:txBody>
          <a:bodyPr/>
          <a:lstStyle/>
          <a:p>
            <a:r>
              <a:rPr lang="zh-CN" altLang="en-US" sz="2400" smtClean="0"/>
              <a:t>十一、</a:t>
            </a:r>
            <a:r>
              <a:rPr lang="en-US" altLang="zh-CN" smtClean="0"/>
              <a:t> </a:t>
            </a:r>
            <a:r>
              <a:rPr lang="zh-CN" altLang="en-US" smtClean="0"/>
              <a:t>故障案例分析</a:t>
            </a:r>
          </a:p>
        </p:txBody>
      </p:sp>
      <p:sp>
        <p:nvSpPr>
          <p:cNvPr id="4" name="内容占位符 2"/>
          <p:cNvSpPr txBox="1">
            <a:spLocks/>
          </p:cNvSpPr>
          <p:nvPr/>
        </p:nvSpPr>
        <p:spPr>
          <a:xfrm>
            <a:off x="587375" y="976313"/>
            <a:ext cx="6989763" cy="344487"/>
          </a:xfrm>
          <a:prstGeom prst="rect">
            <a:avLst/>
          </a:prstGeom>
        </p:spPr>
        <p:txBody>
          <a:bodyPr/>
          <a:lstStyle/>
          <a:p>
            <a:pPr marL="342900" indent="-342900" eaLnBrk="0" hangingPunct="0">
              <a:spcBef>
                <a:spcPct val="20000"/>
              </a:spcBef>
              <a:buFont typeface="Arial" pitchFamily="34" charset="0"/>
              <a:buChar char="•"/>
              <a:defRPr/>
            </a:pPr>
            <a:r>
              <a:rPr lang="zh-CN" altLang="en-US" sz="2800" kern="0">
                <a:latin typeface="+mn-lt"/>
                <a:ea typeface="+mn-ea"/>
              </a:rPr>
              <a:t>故障案例 一  </a:t>
            </a:r>
            <a:r>
              <a:rPr lang="en-US" altLang="zh-CN" sz="2800" kern="0">
                <a:latin typeface="+mn-lt"/>
                <a:ea typeface="+mn-ea"/>
              </a:rPr>
              <a:t>AC V </a:t>
            </a:r>
            <a:r>
              <a:rPr lang="zh-CN" altLang="en-US" sz="2800" kern="0">
                <a:latin typeface="+mn-lt"/>
                <a:ea typeface="+mn-ea"/>
              </a:rPr>
              <a:t>超出范围</a:t>
            </a:r>
            <a:endParaRPr lang="zh-CN" altLang="en-US" sz="2800" kern="0" dirty="0">
              <a:latin typeface="+mn-lt"/>
              <a:ea typeface="+mn-ea"/>
            </a:endParaRPr>
          </a:p>
        </p:txBody>
      </p:sp>
      <p:pic>
        <p:nvPicPr>
          <p:cNvPr id="66564" name="Picture 2"/>
          <p:cNvPicPr>
            <a:picLocks noGrp="1" noChangeAspect="1" noChangeArrowheads="1"/>
          </p:cNvPicPr>
          <p:nvPr>
            <p:ph idx="1"/>
          </p:nvPr>
        </p:nvPicPr>
        <p:blipFill>
          <a:blip r:embed="rId2" cstate="print"/>
          <a:srcRect/>
          <a:stretch>
            <a:fillRect/>
          </a:stretch>
        </p:blipFill>
        <p:spPr bwMode="auto">
          <a:xfrm>
            <a:off x="271463" y="2122488"/>
            <a:ext cx="8610600" cy="3101975"/>
          </a:xfrm>
          <a:noFill/>
          <a:ln>
            <a:miter lim="800000"/>
            <a:headEnd/>
            <a:tailEnd/>
          </a:ln>
        </p:spPr>
      </p:pic>
      <p:sp>
        <p:nvSpPr>
          <p:cNvPr id="66565" name="矩形 5"/>
          <p:cNvSpPr>
            <a:spLocks noChangeArrowheads="1"/>
          </p:cNvSpPr>
          <p:nvPr/>
        </p:nvSpPr>
        <p:spPr bwMode="auto">
          <a:xfrm>
            <a:off x="631825" y="1479550"/>
            <a:ext cx="6900863" cy="646113"/>
          </a:xfrm>
          <a:prstGeom prst="rect">
            <a:avLst/>
          </a:prstGeom>
          <a:noFill/>
          <a:ln w="9525">
            <a:noFill/>
            <a:miter lim="800000"/>
            <a:headEnd/>
            <a:tailEnd/>
          </a:ln>
        </p:spPr>
        <p:txBody>
          <a:bodyPr>
            <a:spAutoFit/>
          </a:bodyPr>
          <a:lstStyle/>
          <a:p>
            <a:r>
              <a:rPr lang="zh-CN" altLang="en-US"/>
              <a:t>逆变器内部参数都会按照当地国家并网标准实施，根据 </a:t>
            </a:r>
            <a:r>
              <a:rPr lang="en-US" altLang="zh-CN"/>
              <a:t>CQC</a:t>
            </a:r>
            <a:r>
              <a:rPr lang="zh-CN" altLang="en-US"/>
              <a:t>标准 </a:t>
            </a:r>
            <a:r>
              <a:rPr lang="en-US" altLang="zh-CN"/>
              <a:t>NBT32004-2013</a:t>
            </a:r>
            <a:r>
              <a:rPr lang="zh-CN" altLang="en-US"/>
              <a:t>中定义的输出电压范围：</a:t>
            </a:r>
          </a:p>
        </p:txBody>
      </p:sp>
      <p:sp>
        <p:nvSpPr>
          <p:cNvPr id="66566" name="矩形 6"/>
          <p:cNvSpPr>
            <a:spLocks noChangeArrowheads="1"/>
          </p:cNvSpPr>
          <p:nvPr/>
        </p:nvSpPr>
        <p:spPr bwMode="auto">
          <a:xfrm>
            <a:off x="465138" y="5208588"/>
            <a:ext cx="8272462" cy="1200150"/>
          </a:xfrm>
          <a:prstGeom prst="rect">
            <a:avLst/>
          </a:prstGeom>
          <a:noFill/>
          <a:ln w="9525">
            <a:noFill/>
            <a:miter lim="800000"/>
            <a:headEnd/>
            <a:tailEnd/>
          </a:ln>
        </p:spPr>
        <p:txBody>
          <a:bodyPr>
            <a:spAutoFit/>
          </a:bodyPr>
          <a:lstStyle/>
          <a:p>
            <a:r>
              <a:rPr lang="zh-CN" altLang="en-US"/>
              <a:t>上图中</a:t>
            </a:r>
            <a:r>
              <a:rPr lang="en-US" altLang="zh-CN"/>
              <a:t>U=220V</a:t>
            </a:r>
            <a:r>
              <a:rPr lang="zh-CN" altLang="en-US"/>
              <a:t>，即逆变器允许工作电压范围在</a:t>
            </a:r>
            <a:r>
              <a:rPr lang="en-US" altLang="zh-CN"/>
              <a:t>187—242V</a:t>
            </a:r>
            <a:r>
              <a:rPr lang="zh-CN" altLang="en-US"/>
              <a:t>之间。</a:t>
            </a:r>
            <a:endParaRPr lang="en-US" altLang="zh-CN"/>
          </a:p>
          <a:p>
            <a:endParaRPr lang="zh-CN" altLang="en-US"/>
          </a:p>
          <a:p>
            <a:r>
              <a:rPr lang="zh-CN" altLang="en-US"/>
              <a:t>实际应用中，电网电压普遍偏高，特别是农村电网，导致超出逆变器内部设置的电压范围，不能并网发电。</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p:txBody>
          <a:bodyPr/>
          <a:lstStyle/>
          <a:p>
            <a:endParaRPr lang="zh-CN" altLang="en-US" smtClean="0"/>
          </a:p>
        </p:txBody>
      </p:sp>
      <p:pic>
        <p:nvPicPr>
          <p:cNvPr id="67587" name="Picture 1" descr="C:\Documents and Settings\Administrator\Application Data\Foxmail\FoxmailTemp(64)\Catch415B(03-18-(02-26-17-22-38).jpg"/>
          <p:cNvPicPr>
            <a:picLocks noChangeAspect="1" noChangeArrowheads="1"/>
          </p:cNvPicPr>
          <p:nvPr/>
        </p:nvPicPr>
        <p:blipFill>
          <a:blip r:embed="rId2" cstate="print"/>
          <a:srcRect/>
          <a:stretch>
            <a:fillRect/>
          </a:stretch>
        </p:blipFill>
        <p:spPr bwMode="auto">
          <a:xfrm>
            <a:off x="928688" y="1843088"/>
            <a:ext cx="6865937" cy="2957512"/>
          </a:xfrm>
          <a:prstGeom prst="rect">
            <a:avLst/>
          </a:prstGeom>
          <a:noFill/>
          <a:ln w="9525">
            <a:noFill/>
            <a:miter lim="800000"/>
            <a:headEnd/>
            <a:tailEnd/>
          </a:ln>
        </p:spPr>
      </p:pic>
      <p:sp>
        <p:nvSpPr>
          <p:cNvPr id="67588" name="矩形 7"/>
          <p:cNvSpPr>
            <a:spLocks noChangeArrowheads="1"/>
          </p:cNvSpPr>
          <p:nvPr/>
        </p:nvSpPr>
        <p:spPr bwMode="auto">
          <a:xfrm>
            <a:off x="493713" y="928688"/>
            <a:ext cx="8229600" cy="1200150"/>
          </a:xfrm>
          <a:prstGeom prst="rect">
            <a:avLst/>
          </a:prstGeom>
          <a:noFill/>
          <a:ln w="9525">
            <a:noFill/>
            <a:miter lim="800000"/>
            <a:headEnd/>
            <a:tailEnd/>
          </a:ln>
        </p:spPr>
        <p:txBody>
          <a:bodyPr>
            <a:spAutoFit/>
          </a:bodyPr>
          <a:lstStyle/>
          <a:p>
            <a:r>
              <a:rPr lang="zh-CN" altLang="en-US"/>
              <a:t>问题分析：从逆变器输出端到并网点间的线缆自身存在阻抗，当流过电流时，会在线缆上产生压降，将逆变器侧电压抬升，如果线缆过长，阻抗相应增大，通过相同电流，产生的压降更大。</a:t>
            </a:r>
          </a:p>
          <a:p>
            <a:r>
              <a:rPr lang="zh-CN" altLang="en-US"/>
              <a:t>举例如下：</a:t>
            </a:r>
          </a:p>
        </p:txBody>
      </p:sp>
      <p:sp>
        <p:nvSpPr>
          <p:cNvPr id="67589" name="矩形 8"/>
          <p:cNvSpPr>
            <a:spLocks noChangeArrowheads="1"/>
          </p:cNvSpPr>
          <p:nvPr/>
        </p:nvSpPr>
        <p:spPr bwMode="auto">
          <a:xfrm>
            <a:off x="812800" y="4872038"/>
            <a:ext cx="7881938" cy="1200150"/>
          </a:xfrm>
          <a:prstGeom prst="rect">
            <a:avLst/>
          </a:prstGeom>
          <a:noFill/>
          <a:ln w="9525">
            <a:noFill/>
            <a:miter lim="800000"/>
            <a:headEnd/>
            <a:tailEnd/>
          </a:ln>
        </p:spPr>
        <p:txBody>
          <a:bodyPr>
            <a:spAutoFit/>
          </a:bodyPr>
          <a:lstStyle/>
          <a:p>
            <a:r>
              <a:rPr lang="zh-CN" altLang="en-US"/>
              <a:t>所用机器为</a:t>
            </a:r>
            <a:r>
              <a:rPr lang="en-US" altLang="zh-CN"/>
              <a:t>Growatt 10000UE</a:t>
            </a:r>
            <a:r>
              <a:rPr lang="zh-CN" altLang="en-US"/>
              <a:t>（输出功率</a:t>
            </a:r>
            <a:r>
              <a:rPr lang="en-US" altLang="zh-CN"/>
              <a:t>7000W</a:t>
            </a:r>
            <a:r>
              <a:rPr lang="zh-CN" altLang="en-US"/>
              <a:t>）</a:t>
            </a:r>
          </a:p>
          <a:p>
            <a:r>
              <a:rPr lang="zh-CN" altLang="en-US"/>
              <a:t>设逆变器处</a:t>
            </a:r>
            <a:r>
              <a:rPr lang="en-US" altLang="zh-CN"/>
              <a:t>A</a:t>
            </a:r>
            <a:r>
              <a:rPr lang="zh-CN" altLang="en-US"/>
              <a:t>点到变压器处</a:t>
            </a:r>
            <a:r>
              <a:rPr lang="en-US" altLang="zh-CN"/>
              <a:t>B</a:t>
            </a:r>
            <a:r>
              <a:rPr lang="zh-CN" altLang="en-US"/>
              <a:t>点的距离</a:t>
            </a:r>
            <a:r>
              <a:rPr lang="en-US" altLang="zh-CN"/>
              <a:t>L</a:t>
            </a:r>
            <a:r>
              <a:rPr lang="zh-CN" altLang="en-US"/>
              <a:t>为</a:t>
            </a:r>
            <a:r>
              <a:rPr lang="en-US" altLang="zh-CN"/>
              <a:t>1000</a:t>
            </a:r>
            <a:r>
              <a:rPr lang="zh-CN" altLang="en-US"/>
              <a:t>米，电缆用</a:t>
            </a:r>
            <a:r>
              <a:rPr lang="en-US" altLang="zh-CN"/>
              <a:t>10  mm²</a:t>
            </a:r>
            <a:r>
              <a:rPr lang="zh-CN" altLang="en-US"/>
              <a:t>， </a:t>
            </a:r>
            <a:r>
              <a:rPr lang="en-US" altLang="zh-CN"/>
              <a:t>B</a:t>
            </a:r>
            <a:r>
              <a:rPr lang="zh-CN" altLang="en-US"/>
              <a:t>点的电网电压为</a:t>
            </a:r>
            <a:r>
              <a:rPr lang="en-US" altLang="zh-CN"/>
              <a:t>V</a:t>
            </a:r>
            <a:r>
              <a:rPr lang="en-US" altLang="zh-CN" sz="1400"/>
              <a:t>B</a:t>
            </a:r>
            <a:r>
              <a:rPr lang="en-US" altLang="zh-CN"/>
              <a:t>=230V</a:t>
            </a:r>
            <a:r>
              <a:rPr lang="zh-CN" altLang="en-US"/>
              <a:t>，假设逆变器往外输出功率</a:t>
            </a:r>
            <a:r>
              <a:rPr lang="en-US" altLang="zh-CN"/>
              <a:t>7000W</a:t>
            </a:r>
            <a:r>
              <a:rPr lang="zh-CN" altLang="en-US"/>
              <a:t>，分如下两种线缆材质讨论逆变器输出端</a:t>
            </a:r>
            <a:r>
              <a:rPr lang="en-US" altLang="zh-CN"/>
              <a:t>A</a:t>
            </a:r>
            <a:r>
              <a:rPr lang="zh-CN" altLang="en-US"/>
              <a:t>点电压：</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标题 1"/>
          <p:cNvSpPr>
            <a:spLocks noGrp="1"/>
          </p:cNvSpPr>
          <p:nvPr>
            <p:ph type="title"/>
          </p:nvPr>
        </p:nvSpPr>
        <p:spPr/>
        <p:txBody>
          <a:bodyPr/>
          <a:lstStyle/>
          <a:p>
            <a:endParaRPr lang="zh-CN" altLang="en-US" smtClean="0"/>
          </a:p>
        </p:txBody>
      </p:sp>
      <p:sp>
        <p:nvSpPr>
          <p:cNvPr id="68611" name="内容占位符 2"/>
          <p:cNvSpPr txBox="1">
            <a:spLocks noGrp="1"/>
          </p:cNvSpPr>
          <p:nvPr>
            <p:ph idx="1"/>
          </p:nvPr>
        </p:nvSpPr>
        <p:spPr bwMode="auto">
          <a:xfrm>
            <a:off x="587375" y="1450975"/>
            <a:ext cx="8229600" cy="682625"/>
          </a:xfrm>
          <a:noFill/>
          <a:ln>
            <a:miter lim="800000"/>
            <a:headEnd/>
            <a:tailEnd/>
          </a:ln>
        </p:spPr>
        <p:txBody>
          <a:bodyPr vert="horz" wrap="square" lIns="91440" tIns="45720" rIns="91440" bIns="45720" numCol="1" anchor="t" anchorCtr="0" compatLnSpc="1">
            <a:prstTxWarp prst="textNoShape">
              <a:avLst/>
            </a:prstTxWarp>
          </a:bodyPr>
          <a:lstStyle/>
          <a:p>
            <a:r>
              <a:rPr lang="zh-CN" altLang="en-US" sz="2400" smtClean="0"/>
              <a:t>通过线长，可以计算线的阻抗</a:t>
            </a:r>
            <a:r>
              <a:rPr lang="en-US" altLang="zh-CN" sz="2400" smtClean="0"/>
              <a:t>R=</a:t>
            </a:r>
            <a:r>
              <a:rPr lang="zh-TW" altLang="zh-CN" sz="2400" smtClean="0"/>
              <a:t>ρ</a:t>
            </a:r>
            <a:r>
              <a:rPr lang="en-US" altLang="zh-CN" sz="2400" smtClean="0"/>
              <a:t>*L/S </a:t>
            </a:r>
            <a:r>
              <a:rPr lang="zh-CN" altLang="en-US" sz="2400" smtClean="0"/>
              <a:t>（铜</a:t>
            </a:r>
            <a:r>
              <a:rPr lang="en-US" altLang="zh-CN" sz="2400" smtClean="0"/>
              <a:t>---1.75×10-8  </a:t>
            </a:r>
            <a:r>
              <a:rPr lang="el-GR" altLang="zh-CN" sz="2400" smtClean="0"/>
              <a:t>Ω</a:t>
            </a:r>
            <a:r>
              <a:rPr lang="en-US" altLang="zh-CN" sz="2400" smtClean="0"/>
              <a:t>·m</a:t>
            </a:r>
            <a:r>
              <a:rPr lang="zh-CN" altLang="en-US" sz="2400" smtClean="0"/>
              <a:t>，铝</a:t>
            </a:r>
            <a:r>
              <a:rPr lang="en-US" altLang="zh-CN" sz="2400" smtClean="0"/>
              <a:t>---2.83×10-8  </a:t>
            </a:r>
            <a:r>
              <a:rPr lang="el-GR" altLang="zh-CN" sz="2400" smtClean="0"/>
              <a:t>Ω</a:t>
            </a:r>
            <a:r>
              <a:rPr lang="en-US" altLang="zh-CN" sz="2400" smtClean="0"/>
              <a:t>·m</a:t>
            </a:r>
            <a:r>
              <a:rPr lang="zh-CN" altLang="en-US" sz="2400" smtClean="0"/>
              <a:t>）</a:t>
            </a:r>
            <a:endParaRPr lang="en-US" altLang="zh-CN" sz="2400" smtClean="0"/>
          </a:p>
        </p:txBody>
      </p:sp>
      <p:sp>
        <p:nvSpPr>
          <p:cNvPr id="5" name="矩形 4"/>
          <p:cNvSpPr/>
          <p:nvPr/>
        </p:nvSpPr>
        <p:spPr>
          <a:xfrm>
            <a:off x="652463" y="2481263"/>
            <a:ext cx="7881937" cy="3416300"/>
          </a:xfrm>
          <a:prstGeom prst="rect">
            <a:avLst/>
          </a:prstGeom>
        </p:spPr>
        <p:txBody>
          <a:bodyPr>
            <a:spAutoFit/>
          </a:bodyPr>
          <a:lstStyle/>
          <a:p>
            <a:pPr>
              <a:defRPr/>
            </a:pPr>
            <a:r>
              <a:rPr lang="en-US" altLang="zh-CN" dirty="0"/>
              <a:t>1. </a:t>
            </a:r>
            <a:r>
              <a:rPr lang="zh-CN" altLang="en-US" dirty="0"/>
              <a:t>如果是铜线（铜线电阻率</a:t>
            </a:r>
            <a:r>
              <a:rPr lang="en-US" altLang="zh-CN" dirty="0"/>
              <a:t>ρ=0.0175Ω. mm² /m</a:t>
            </a:r>
            <a:r>
              <a:rPr lang="zh-CN" altLang="en-US" dirty="0"/>
              <a:t>）</a:t>
            </a:r>
            <a:r>
              <a:rPr lang="en-US" altLang="zh-CN" dirty="0"/>
              <a:t>:</a:t>
            </a:r>
          </a:p>
          <a:p>
            <a:pPr>
              <a:defRPr/>
            </a:pPr>
            <a:r>
              <a:rPr lang="zh-CN" altLang="en-US" dirty="0"/>
              <a:t>则</a:t>
            </a:r>
            <a:r>
              <a:rPr lang="en-US" altLang="zh-CN" dirty="0"/>
              <a:t>A</a:t>
            </a:r>
            <a:r>
              <a:rPr lang="zh-CN" altLang="en-US" dirty="0"/>
              <a:t>到</a:t>
            </a:r>
            <a:r>
              <a:rPr lang="en-US" altLang="zh-CN" dirty="0"/>
              <a:t>B</a:t>
            </a:r>
            <a:r>
              <a:rPr lang="zh-CN" altLang="en-US" dirty="0"/>
              <a:t>的铜线阻抗：</a:t>
            </a:r>
            <a:r>
              <a:rPr lang="en-US" altLang="zh-CN" dirty="0"/>
              <a:t>R=</a:t>
            </a:r>
            <a:r>
              <a:rPr lang="zh-TW" altLang="zh-CN" kern="0" dirty="0"/>
              <a:t> ρ</a:t>
            </a:r>
            <a:r>
              <a:rPr lang="en-US" altLang="zh-CN" kern="0" dirty="0"/>
              <a:t>*L/S</a:t>
            </a:r>
            <a:r>
              <a:rPr lang="en-US" altLang="zh-CN" i="1" dirty="0"/>
              <a:t> =0.0175 </a:t>
            </a:r>
            <a:r>
              <a:rPr lang="en-US" altLang="zh-CN" dirty="0"/>
              <a:t>Ω. mm² /m</a:t>
            </a:r>
            <a:r>
              <a:rPr lang="en-US" altLang="zh-CN" i="1" dirty="0"/>
              <a:t>*1000m/10</a:t>
            </a:r>
            <a:r>
              <a:rPr lang="en-US" altLang="zh-CN" dirty="0"/>
              <a:t> mm² </a:t>
            </a:r>
            <a:r>
              <a:rPr lang="en-US" altLang="zh-CN" i="1" dirty="0"/>
              <a:t>=1.75</a:t>
            </a:r>
            <a:r>
              <a:rPr lang="el-GR" altLang="zh-CN" i="1" dirty="0"/>
              <a:t>Ω</a:t>
            </a:r>
            <a:endParaRPr lang="en-US" altLang="zh-CN" i="1" dirty="0"/>
          </a:p>
          <a:p>
            <a:pPr>
              <a:defRPr/>
            </a:pPr>
            <a:endParaRPr lang="el-GR" altLang="zh-CN" i="1" dirty="0"/>
          </a:p>
          <a:p>
            <a:pPr>
              <a:defRPr/>
            </a:pPr>
            <a:r>
              <a:rPr lang="zh-CN" altLang="en-US" dirty="0"/>
              <a:t>设逆变器往外输出电流为</a:t>
            </a:r>
            <a:r>
              <a:rPr lang="en-US" altLang="zh-CN" dirty="0"/>
              <a:t>I</a:t>
            </a:r>
            <a:r>
              <a:rPr lang="zh-CN" altLang="en-US" dirty="0"/>
              <a:t>，则</a:t>
            </a:r>
            <a:r>
              <a:rPr lang="en-US" altLang="zh-CN" dirty="0"/>
              <a:t>I=P</a:t>
            </a:r>
            <a:r>
              <a:rPr lang="zh-CN" altLang="en-US" dirty="0"/>
              <a:t> </a:t>
            </a:r>
            <a:r>
              <a:rPr lang="en-US" altLang="zh-CN" i="1" dirty="0"/>
              <a:t>I U=</a:t>
            </a:r>
            <a:r>
              <a:rPr lang="en-US" altLang="zh-CN" dirty="0"/>
              <a:t>7000W</a:t>
            </a:r>
            <a:r>
              <a:rPr lang="zh-CN" altLang="en-US" dirty="0"/>
              <a:t> </a:t>
            </a:r>
            <a:r>
              <a:rPr lang="en-US" altLang="zh-CN" i="1" dirty="0"/>
              <a:t>I </a:t>
            </a:r>
            <a:r>
              <a:rPr lang="en-US" altLang="zh-CN" dirty="0"/>
              <a:t> </a:t>
            </a:r>
            <a:r>
              <a:rPr lang="en-US" altLang="zh-CN" i="1" dirty="0"/>
              <a:t>230v</a:t>
            </a:r>
            <a:r>
              <a:rPr lang="en-US" altLang="zh-CN" dirty="0"/>
              <a:t>=30.43A,  </a:t>
            </a:r>
            <a:r>
              <a:rPr lang="zh-CN" altLang="en-US" dirty="0"/>
              <a:t>那么</a:t>
            </a:r>
            <a:r>
              <a:rPr lang="en-US" altLang="zh-CN" dirty="0"/>
              <a:t>U</a:t>
            </a:r>
            <a:r>
              <a:rPr lang="en-US" altLang="zh-CN" sz="1400" dirty="0"/>
              <a:t>A</a:t>
            </a:r>
            <a:r>
              <a:rPr lang="zh-CN" altLang="en-US" dirty="0"/>
              <a:t>点电压为</a:t>
            </a:r>
            <a:r>
              <a:rPr lang="en-US" altLang="zh-CN" dirty="0"/>
              <a:t>1.75*30.43+230=283</a:t>
            </a:r>
            <a:r>
              <a:rPr lang="en-US" altLang="zh-CN" sz="1400" dirty="0"/>
              <a:t>V</a:t>
            </a:r>
          </a:p>
          <a:p>
            <a:pPr>
              <a:defRPr/>
            </a:pPr>
            <a:endParaRPr lang="en-US" altLang="zh-CN" dirty="0"/>
          </a:p>
          <a:p>
            <a:pPr>
              <a:defRPr/>
            </a:pPr>
            <a:endParaRPr lang="en-US" altLang="zh-CN" dirty="0"/>
          </a:p>
          <a:p>
            <a:pPr>
              <a:defRPr/>
            </a:pPr>
            <a:r>
              <a:rPr lang="en-US" altLang="zh-CN" dirty="0"/>
              <a:t>2. </a:t>
            </a:r>
            <a:r>
              <a:rPr lang="zh-CN" altLang="en-US" dirty="0"/>
              <a:t>如果是铝线（铝线电阻率</a:t>
            </a:r>
            <a:r>
              <a:rPr lang="en-US" altLang="zh-CN" dirty="0"/>
              <a:t>ρ=0.0283 Ω. mm² /m </a:t>
            </a:r>
            <a:r>
              <a:rPr lang="zh-CN" altLang="en-US" dirty="0"/>
              <a:t>）</a:t>
            </a:r>
            <a:r>
              <a:rPr lang="en-US" altLang="zh-CN" dirty="0"/>
              <a:t>:</a:t>
            </a:r>
          </a:p>
          <a:p>
            <a:pPr>
              <a:defRPr/>
            </a:pPr>
            <a:r>
              <a:rPr lang="zh-CN" altLang="en-US" dirty="0"/>
              <a:t>则</a:t>
            </a:r>
            <a:r>
              <a:rPr lang="en-US" altLang="zh-CN" dirty="0"/>
              <a:t>A</a:t>
            </a:r>
            <a:r>
              <a:rPr lang="zh-CN" altLang="en-US" dirty="0"/>
              <a:t>到</a:t>
            </a:r>
            <a:r>
              <a:rPr lang="en-US" altLang="zh-CN" dirty="0"/>
              <a:t>B</a:t>
            </a:r>
            <a:r>
              <a:rPr lang="zh-CN" altLang="en-US" dirty="0"/>
              <a:t>的铝线阻抗 ：</a:t>
            </a:r>
            <a:r>
              <a:rPr lang="en-US" altLang="zh-CN" dirty="0"/>
              <a:t>R=</a:t>
            </a:r>
            <a:r>
              <a:rPr lang="zh-TW" altLang="zh-CN" kern="0" dirty="0"/>
              <a:t> ρ</a:t>
            </a:r>
            <a:r>
              <a:rPr lang="en-US" altLang="zh-CN" kern="0" dirty="0"/>
              <a:t>*L/S</a:t>
            </a:r>
            <a:r>
              <a:rPr lang="en-US" altLang="zh-CN" i="1" dirty="0"/>
              <a:t> =0.0283</a:t>
            </a:r>
            <a:r>
              <a:rPr lang="en-US" altLang="zh-CN" dirty="0"/>
              <a:t> Ω. mm² </a:t>
            </a:r>
            <a:r>
              <a:rPr lang="en-US" altLang="zh-CN" i="1" dirty="0"/>
              <a:t>*1000m/10</a:t>
            </a:r>
            <a:r>
              <a:rPr lang="en-US" altLang="zh-CN" dirty="0"/>
              <a:t> . mm² </a:t>
            </a:r>
            <a:r>
              <a:rPr lang="en-US" altLang="zh-CN" i="1" dirty="0"/>
              <a:t>=2.83</a:t>
            </a:r>
            <a:r>
              <a:rPr lang="el-GR" altLang="zh-CN" i="1" dirty="0"/>
              <a:t>Ω</a:t>
            </a:r>
            <a:endParaRPr lang="en-US" altLang="zh-CN" i="1" dirty="0"/>
          </a:p>
          <a:p>
            <a:pPr>
              <a:defRPr/>
            </a:pPr>
            <a:endParaRPr lang="el-GR" altLang="zh-CN" i="1" dirty="0"/>
          </a:p>
          <a:p>
            <a:pPr>
              <a:defRPr/>
            </a:pPr>
            <a:r>
              <a:rPr lang="zh-CN" altLang="en-US" dirty="0"/>
              <a:t>设逆变器往外输出电流</a:t>
            </a:r>
            <a:r>
              <a:rPr lang="en-US" altLang="zh-CN" dirty="0"/>
              <a:t>I</a:t>
            </a:r>
            <a:r>
              <a:rPr lang="zh-CN" altLang="en-US" dirty="0"/>
              <a:t>，则</a:t>
            </a:r>
            <a:r>
              <a:rPr lang="en-US" altLang="zh-CN" dirty="0"/>
              <a:t>I=P</a:t>
            </a:r>
            <a:r>
              <a:rPr lang="zh-CN" altLang="en-US" dirty="0"/>
              <a:t> </a:t>
            </a:r>
            <a:r>
              <a:rPr lang="en-US" altLang="zh-CN" i="1" dirty="0"/>
              <a:t>I U=</a:t>
            </a:r>
            <a:r>
              <a:rPr lang="en-US" altLang="zh-CN" dirty="0"/>
              <a:t>7000W</a:t>
            </a:r>
            <a:r>
              <a:rPr lang="zh-CN" altLang="en-US" dirty="0"/>
              <a:t> </a:t>
            </a:r>
            <a:r>
              <a:rPr lang="en-US" altLang="zh-CN" i="1" dirty="0"/>
              <a:t>I </a:t>
            </a:r>
            <a:r>
              <a:rPr lang="en-US" altLang="zh-CN" dirty="0"/>
              <a:t> </a:t>
            </a:r>
            <a:r>
              <a:rPr lang="en-US" altLang="zh-CN" i="1" dirty="0"/>
              <a:t>230v</a:t>
            </a:r>
            <a:r>
              <a:rPr lang="en-US" altLang="zh-CN" dirty="0"/>
              <a:t>=30.43A</a:t>
            </a:r>
            <a:r>
              <a:rPr lang="zh-CN" altLang="en-US" dirty="0"/>
              <a:t>，那么</a:t>
            </a:r>
            <a:r>
              <a:rPr lang="en-US" altLang="zh-CN" dirty="0"/>
              <a:t>U</a:t>
            </a:r>
            <a:r>
              <a:rPr lang="en-US" altLang="zh-CN" sz="1400" dirty="0"/>
              <a:t>A</a:t>
            </a:r>
            <a:r>
              <a:rPr lang="zh-CN" altLang="en-US" dirty="0"/>
              <a:t>点电压为</a:t>
            </a:r>
            <a:r>
              <a:rPr lang="en-US" altLang="zh-CN" dirty="0"/>
              <a:t>2.83*17.39+230=316</a:t>
            </a:r>
            <a:r>
              <a:rPr lang="en-US" altLang="zh-CN" sz="1400" dirty="0"/>
              <a:t>V</a:t>
            </a:r>
            <a:r>
              <a:rPr lang="zh-CN" altLang="en-US" dirty="0"/>
              <a:t>；</a:t>
            </a:r>
            <a:endParaRPr lang="en-US" altLang="zh-CN"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1"/>
          <p:cNvSpPr>
            <a:spLocks noGrp="1"/>
          </p:cNvSpPr>
          <p:nvPr>
            <p:ph type="title"/>
          </p:nvPr>
        </p:nvSpPr>
        <p:spPr/>
        <p:txBody>
          <a:bodyPr/>
          <a:lstStyle/>
          <a:p>
            <a:endParaRPr lang="zh-CN" altLang="en-US" smtClean="0"/>
          </a:p>
        </p:txBody>
      </p:sp>
      <p:sp>
        <p:nvSpPr>
          <p:cNvPr id="69635" name="内容占位符 2"/>
          <p:cNvSpPr>
            <a:spLocks noGrp="1"/>
          </p:cNvSpPr>
          <p:nvPr>
            <p:ph idx="1"/>
          </p:nvPr>
        </p:nvSpPr>
        <p:spPr bwMode="auto">
          <a:xfrm>
            <a:off x="457200" y="841375"/>
            <a:ext cx="8229600" cy="5284788"/>
          </a:xfrm>
          <a:noFill/>
          <a:ln>
            <a:miter lim="800000"/>
            <a:headEnd/>
            <a:tailEnd/>
          </a:ln>
        </p:spPr>
        <p:txBody>
          <a:bodyPr vert="horz" wrap="square" lIns="91440" tIns="45720" rIns="91440" bIns="45720" numCol="1" anchor="t" anchorCtr="0" compatLnSpc="1">
            <a:prstTxWarp prst="textNoShape">
              <a:avLst/>
            </a:prstTxWarp>
          </a:bodyPr>
          <a:lstStyle/>
          <a:p>
            <a:r>
              <a:rPr lang="zh-CN" altLang="en-US" sz="2000" smtClean="0">
                <a:latin typeface="楷体_GB2312" pitchFamily="49" charset="-122"/>
              </a:rPr>
              <a:t>结论：</a:t>
            </a:r>
          </a:p>
          <a:p>
            <a:r>
              <a:rPr lang="zh-CN" altLang="en-US" sz="2000" smtClean="0">
                <a:latin typeface="楷体_GB2312" pitchFamily="49" charset="-122"/>
              </a:rPr>
              <a:t>可以看到，在发电</a:t>
            </a:r>
            <a:r>
              <a:rPr lang="en-US" altLang="zh-CN" sz="2000" smtClean="0">
                <a:latin typeface="楷体_GB2312" pitchFamily="49" charset="-122"/>
              </a:rPr>
              <a:t>4000W</a:t>
            </a:r>
            <a:r>
              <a:rPr lang="zh-CN" altLang="en-US" sz="2000" smtClean="0">
                <a:latin typeface="楷体_GB2312" pitchFamily="49" charset="-122"/>
              </a:rPr>
              <a:t>时，因输出线缆过长，逆变器输出端电压会被抬升，实际应用中，</a:t>
            </a:r>
          </a:p>
          <a:p>
            <a:r>
              <a:rPr lang="zh-CN" altLang="en-US" sz="2000" smtClean="0">
                <a:latin typeface="楷体_GB2312" pitchFamily="49" charset="-122"/>
              </a:rPr>
              <a:t>因线缆质量问题，抬升的电压会更高，抬升的电压完全取决于线缆的阻抗。如果要使输出电压</a:t>
            </a:r>
          </a:p>
          <a:p>
            <a:r>
              <a:rPr lang="zh-CN" altLang="en-US" sz="2000" smtClean="0">
                <a:latin typeface="楷体_GB2312" pitchFamily="49" charset="-122"/>
              </a:rPr>
              <a:t>在逆变器范围内：</a:t>
            </a:r>
            <a:endParaRPr lang="en-US" altLang="zh-CN" sz="2000" smtClean="0">
              <a:latin typeface="楷体_GB2312" pitchFamily="49" charset="-122"/>
            </a:endParaRPr>
          </a:p>
          <a:p>
            <a:r>
              <a:rPr lang="zh-CN" altLang="en-US" sz="2000" smtClean="0">
                <a:latin typeface="楷体_GB2312" pitchFamily="49" charset="-122"/>
              </a:rPr>
              <a:t>从</a:t>
            </a:r>
            <a:r>
              <a:rPr lang="en-US" altLang="zh-CN" sz="2000" smtClean="0">
                <a:latin typeface="楷体_GB2312" pitchFamily="49" charset="-122"/>
              </a:rPr>
              <a:t>V</a:t>
            </a:r>
            <a:r>
              <a:rPr lang="en-US" altLang="zh-CN" sz="1400" smtClean="0">
                <a:latin typeface="楷体_GB2312" pitchFamily="49" charset="-122"/>
              </a:rPr>
              <a:t>A</a:t>
            </a:r>
            <a:r>
              <a:rPr lang="en-US" altLang="zh-CN" sz="2000" smtClean="0">
                <a:latin typeface="楷体_GB2312" pitchFamily="49" charset="-122"/>
              </a:rPr>
              <a:t>=</a:t>
            </a:r>
            <a:r>
              <a:rPr lang="el-GR" altLang="zh-CN" sz="2000" smtClean="0">
                <a:latin typeface="楷体_GB2312" pitchFamily="49" charset="-122"/>
              </a:rPr>
              <a:t>ρ</a:t>
            </a:r>
            <a:r>
              <a:rPr lang="en-US" altLang="zh-CN" sz="2000" smtClean="0">
                <a:latin typeface="楷体_GB2312" pitchFamily="49" charset="-122"/>
              </a:rPr>
              <a:t>S</a:t>
            </a:r>
            <a:r>
              <a:rPr lang="en-US" altLang="zh-CN" sz="2000" i="1" smtClean="0"/>
              <a:t> </a:t>
            </a:r>
            <a:r>
              <a:rPr lang="en-US" altLang="zh-CN" i="1" smtClean="0"/>
              <a:t>I </a:t>
            </a:r>
            <a:r>
              <a:rPr lang="en-US" altLang="zh-CN" sz="2000" smtClean="0">
                <a:latin typeface="楷体_GB2312" pitchFamily="49" charset="-122"/>
              </a:rPr>
              <a:t>L *I+V</a:t>
            </a:r>
            <a:r>
              <a:rPr lang="en-US" altLang="zh-CN" sz="1400" smtClean="0">
                <a:latin typeface="楷体_GB2312" pitchFamily="49" charset="-122"/>
              </a:rPr>
              <a:t>B</a:t>
            </a:r>
            <a:r>
              <a:rPr lang="zh-CN" altLang="en-US" sz="2000" smtClean="0">
                <a:latin typeface="楷体_GB2312" pitchFamily="49" charset="-122"/>
              </a:rPr>
              <a:t>，可以从以下方面改善：</a:t>
            </a:r>
          </a:p>
          <a:p>
            <a:r>
              <a:rPr lang="zh-CN" altLang="en-US" sz="2000" smtClean="0">
                <a:latin typeface="楷体_GB2312" pitchFamily="49" charset="-122"/>
              </a:rPr>
              <a:t>一． 减小并网点电压</a:t>
            </a:r>
            <a:r>
              <a:rPr lang="en-US" altLang="zh-CN" sz="2000" smtClean="0">
                <a:latin typeface="楷体_GB2312" pitchFamily="49" charset="-122"/>
              </a:rPr>
              <a:t>V</a:t>
            </a:r>
            <a:r>
              <a:rPr lang="en-US" altLang="zh-CN" sz="1400" smtClean="0">
                <a:latin typeface="楷体_GB2312" pitchFamily="49" charset="-122"/>
              </a:rPr>
              <a:t>B</a:t>
            </a:r>
            <a:r>
              <a:rPr lang="zh-CN" altLang="en-US" sz="2000" smtClean="0">
                <a:latin typeface="楷体_GB2312" pitchFamily="49" charset="-122"/>
              </a:rPr>
              <a:t>；</a:t>
            </a:r>
          </a:p>
          <a:p>
            <a:r>
              <a:rPr lang="zh-CN" altLang="en-US" sz="2000" smtClean="0">
                <a:latin typeface="楷体_GB2312" pitchFamily="49" charset="-122"/>
              </a:rPr>
              <a:t>二． 减小线缆阻抗，可以：</a:t>
            </a:r>
          </a:p>
          <a:p>
            <a:r>
              <a:rPr lang="en-US" altLang="zh-CN" sz="2000" smtClean="0">
                <a:latin typeface="楷体_GB2312" pitchFamily="49" charset="-122"/>
              </a:rPr>
              <a:t>1. </a:t>
            </a:r>
            <a:r>
              <a:rPr lang="zh-CN" altLang="en-US" sz="2000" smtClean="0">
                <a:latin typeface="楷体_GB2312" pitchFamily="49" charset="-122"/>
              </a:rPr>
              <a:t>改变线缆电阻率，铜线电阻率比铝线电阻率小的多，一般用铜线；</a:t>
            </a:r>
          </a:p>
          <a:p>
            <a:r>
              <a:rPr lang="en-US" altLang="zh-CN" sz="2000" smtClean="0">
                <a:latin typeface="楷体_GB2312" pitchFamily="49" charset="-122"/>
              </a:rPr>
              <a:t>2. </a:t>
            </a:r>
            <a:r>
              <a:rPr lang="zh-CN" altLang="en-US" sz="2000" smtClean="0">
                <a:latin typeface="楷体_GB2312" pitchFamily="49" charset="-122"/>
              </a:rPr>
              <a:t>减小线缆长度；</a:t>
            </a:r>
          </a:p>
          <a:p>
            <a:r>
              <a:rPr lang="en-US" altLang="zh-CN" sz="2000" smtClean="0">
                <a:latin typeface="楷体_GB2312" pitchFamily="49" charset="-122"/>
              </a:rPr>
              <a:t>3. </a:t>
            </a:r>
            <a:r>
              <a:rPr lang="zh-CN" altLang="en-US" sz="2000" smtClean="0">
                <a:latin typeface="楷体_GB2312" pitchFamily="49" charset="-122"/>
              </a:rPr>
              <a:t>增大线缆线径，用更粗线径的线缆</a:t>
            </a:r>
            <a:r>
              <a:rPr lang="zh-CN" altLang="en-US" sz="2400" smtClean="0"/>
              <a:t>；</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p:nvPr>
        </p:nvSpPr>
        <p:spPr/>
        <p:txBody>
          <a:bodyPr/>
          <a:lstStyle/>
          <a:p>
            <a:r>
              <a:rPr lang="zh-CN" altLang="en-US" smtClean="0"/>
              <a:t>故障案例二  </a:t>
            </a:r>
            <a:r>
              <a:rPr lang="en-US" altLang="zh-CN" smtClean="0"/>
              <a:t>PV</a:t>
            </a:r>
            <a:r>
              <a:rPr lang="zh-CN" altLang="en-US" smtClean="0"/>
              <a:t>绝缘阻抗低（</a:t>
            </a:r>
            <a:r>
              <a:rPr lang="en-US" altLang="zh-CN" smtClean="0"/>
              <a:t>ISO</a:t>
            </a:r>
            <a:r>
              <a:rPr lang="zh-CN" altLang="en-US" smtClean="0"/>
              <a:t>）</a:t>
            </a:r>
          </a:p>
        </p:txBody>
      </p:sp>
      <p:pic>
        <p:nvPicPr>
          <p:cNvPr id="70659" name="Picture 2"/>
          <p:cNvPicPr>
            <a:picLocks noGrp="1" noChangeAspect="1" noChangeArrowheads="1"/>
          </p:cNvPicPr>
          <p:nvPr>
            <p:ph idx="1"/>
          </p:nvPr>
        </p:nvPicPr>
        <p:blipFill>
          <a:blip r:embed="rId2" cstate="print"/>
          <a:srcRect/>
          <a:stretch>
            <a:fillRect/>
          </a:stretch>
        </p:blipFill>
        <p:spPr bwMode="auto">
          <a:xfrm>
            <a:off x="1263650" y="1519238"/>
            <a:ext cx="5600700" cy="3392487"/>
          </a:xfrm>
          <a:noFill/>
          <a:ln>
            <a:miter lim="800000"/>
            <a:headEnd/>
            <a:tailEnd/>
          </a:ln>
        </p:spPr>
      </p:pic>
      <p:sp>
        <p:nvSpPr>
          <p:cNvPr id="70660" name="矩形 3"/>
          <p:cNvSpPr>
            <a:spLocks noChangeArrowheads="1"/>
          </p:cNvSpPr>
          <p:nvPr/>
        </p:nvSpPr>
        <p:spPr bwMode="auto">
          <a:xfrm>
            <a:off x="509588" y="4879975"/>
            <a:ext cx="8272462" cy="1477963"/>
          </a:xfrm>
          <a:prstGeom prst="rect">
            <a:avLst/>
          </a:prstGeom>
          <a:noFill/>
          <a:ln w="9525">
            <a:noFill/>
            <a:miter lim="800000"/>
            <a:headEnd/>
            <a:tailEnd/>
          </a:ln>
        </p:spPr>
        <p:txBody>
          <a:bodyPr>
            <a:spAutoFit/>
          </a:bodyPr>
          <a:lstStyle/>
          <a:p>
            <a:r>
              <a:rPr lang="zh-CN" altLang="en-US"/>
              <a:t>上图假设是一个使用中的</a:t>
            </a:r>
            <a:r>
              <a:rPr lang="en-US" altLang="zh-CN"/>
              <a:t>PV</a:t>
            </a:r>
            <a:r>
              <a:rPr lang="zh-CN" altLang="en-US"/>
              <a:t>组件，由</a:t>
            </a:r>
            <a:r>
              <a:rPr lang="en-US" altLang="zh-CN"/>
              <a:t>5</a:t>
            </a:r>
            <a:r>
              <a:rPr lang="zh-CN" altLang="en-US"/>
              <a:t>串</a:t>
            </a:r>
            <a:r>
              <a:rPr lang="en-US" altLang="zh-CN"/>
              <a:t>21V</a:t>
            </a:r>
            <a:r>
              <a:rPr lang="zh-CN" altLang="en-US"/>
              <a:t>的光伏板组成，在</a:t>
            </a:r>
            <a:r>
              <a:rPr lang="en-US" altLang="zh-CN"/>
              <a:t>PV</a:t>
            </a:r>
            <a:r>
              <a:rPr lang="zh-CN" altLang="en-US"/>
              <a:t>端没有连接到逆变器处时，正常情况下</a:t>
            </a:r>
            <a:r>
              <a:rPr lang="en-US" altLang="zh-CN"/>
              <a:t>V</a:t>
            </a:r>
            <a:r>
              <a:rPr lang="en-US" altLang="zh-CN" sz="1000"/>
              <a:t>AB</a:t>
            </a:r>
            <a:r>
              <a:rPr lang="zh-CN" altLang="en-US"/>
              <a:t>的电压为</a:t>
            </a:r>
            <a:r>
              <a:rPr lang="en-US" altLang="zh-CN"/>
              <a:t>105V</a:t>
            </a:r>
            <a:r>
              <a:rPr lang="zh-CN" altLang="en-US"/>
              <a:t>，</a:t>
            </a:r>
            <a:r>
              <a:rPr lang="en-US" altLang="zh-CN"/>
              <a:t>A</a:t>
            </a:r>
            <a:r>
              <a:rPr lang="zh-CN" altLang="en-US"/>
              <a:t>（</a:t>
            </a:r>
            <a:r>
              <a:rPr lang="en-US" altLang="zh-CN"/>
              <a:t>B</a:t>
            </a:r>
            <a:r>
              <a:rPr lang="zh-CN" altLang="en-US"/>
              <a:t>）点对</a:t>
            </a:r>
            <a:r>
              <a:rPr lang="en-US" altLang="zh-CN"/>
              <a:t>E</a:t>
            </a:r>
            <a:r>
              <a:rPr lang="zh-CN" altLang="en-US"/>
              <a:t>的感应电压应该由</a:t>
            </a:r>
            <a:r>
              <a:rPr lang="en-US" altLang="zh-CN"/>
              <a:t>AB</a:t>
            </a:r>
            <a:r>
              <a:rPr lang="zh-CN" altLang="en-US"/>
              <a:t> </a:t>
            </a:r>
            <a:r>
              <a:rPr lang="en-US" altLang="zh-CN" i="1"/>
              <a:t>I 2</a:t>
            </a:r>
            <a:r>
              <a:rPr lang="zh-CN" altLang="en-US"/>
              <a:t>瞬间衰减到接近“</a:t>
            </a:r>
            <a:r>
              <a:rPr lang="en-US" altLang="zh-CN"/>
              <a:t>0</a:t>
            </a:r>
            <a:r>
              <a:rPr lang="en-US" altLang="zh-CN" sz="1200"/>
              <a:t>V</a:t>
            </a:r>
            <a:r>
              <a:rPr lang="zh-CN" altLang="en-US"/>
              <a:t>”。但是当</a:t>
            </a:r>
            <a:r>
              <a:rPr lang="en-US" altLang="zh-CN"/>
              <a:t>E</a:t>
            </a:r>
            <a:r>
              <a:rPr lang="zh-CN" altLang="en-US"/>
              <a:t>点接地后，由于大地是导体，导致</a:t>
            </a:r>
            <a:r>
              <a:rPr lang="en-US" altLang="zh-CN"/>
              <a:t>U</a:t>
            </a:r>
            <a:r>
              <a:rPr lang="en-US" altLang="zh-CN" sz="1200"/>
              <a:t>AE</a:t>
            </a:r>
            <a:r>
              <a:rPr lang="zh-CN" altLang="en-US"/>
              <a:t>形成回路，此时电压为</a:t>
            </a:r>
            <a:r>
              <a:rPr lang="en-US" altLang="zh-CN"/>
              <a:t>42V</a:t>
            </a:r>
            <a:r>
              <a:rPr lang="zh-CN" altLang="en-US"/>
              <a:t>，同理，</a:t>
            </a:r>
            <a:r>
              <a:rPr lang="en-US" altLang="zh-CN"/>
              <a:t>U</a:t>
            </a:r>
            <a:r>
              <a:rPr lang="en-US" altLang="zh-CN" sz="1200"/>
              <a:t>BE</a:t>
            </a:r>
            <a:r>
              <a:rPr lang="zh-CN" altLang="en-US"/>
              <a:t>此时电压为</a:t>
            </a:r>
            <a:r>
              <a:rPr lang="en-US" altLang="zh-CN"/>
              <a:t>63V</a:t>
            </a:r>
            <a:r>
              <a:rPr lang="zh-CN" altLang="en-US"/>
              <a:t>。当逆变器直流侧检测到相当大的电压（实际检测电流，大约大于</a:t>
            </a:r>
            <a:r>
              <a:rPr lang="en-US" altLang="zh-CN"/>
              <a:t>300mA</a:t>
            </a:r>
            <a:r>
              <a:rPr lang="zh-CN" altLang="en-US"/>
              <a:t>）时就会报</a:t>
            </a:r>
            <a:r>
              <a:rPr lang="en-US" altLang="zh-CN"/>
              <a:t>ISO</a:t>
            </a:r>
            <a:r>
              <a:rPr lang="zh-CN" altLang="en-US"/>
              <a:t>故障。</a:t>
            </a:r>
          </a:p>
        </p:txBody>
      </p:sp>
      <p:sp>
        <p:nvSpPr>
          <p:cNvPr id="70661" name="TextBox 4"/>
          <p:cNvSpPr txBox="1">
            <a:spLocks noChangeArrowheads="1"/>
          </p:cNvSpPr>
          <p:nvPr/>
        </p:nvSpPr>
        <p:spPr bwMode="auto">
          <a:xfrm>
            <a:off x="3476625" y="1771650"/>
            <a:ext cx="361950" cy="369888"/>
          </a:xfrm>
          <a:prstGeom prst="rect">
            <a:avLst/>
          </a:prstGeom>
          <a:noFill/>
          <a:ln w="9525">
            <a:noFill/>
            <a:miter lim="800000"/>
            <a:headEnd/>
            <a:tailEnd/>
          </a:ln>
        </p:spPr>
        <p:txBody>
          <a:bodyPr>
            <a:spAutoFit/>
          </a:bodyPr>
          <a:lstStyle/>
          <a:p>
            <a:r>
              <a:rPr lang="en-US" altLang="zh-CN">
                <a:solidFill>
                  <a:srgbClr val="FF0000"/>
                </a:solidFill>
              </a:rPr>
              <a:t>E</a:t>
            </a:r>
            <a:endParaRPr lang="zh-CN" altLang="en-US">
              <a:solidFill>
                <a:srgbClr val="FF0000"/>
              </a:solidFill>
            </a:endParaRPr>
          </a:p>
        </p:txBody>
      </p:sp>
      <p:sp>
        <p:nvSpPr>
          <p:cNvPr id="70662" name="TextBox 5"/>
          <p:cNvSpPr txBox="1">
            <a:spLocks noChangeArrowheads="1"/>
          </p:cNvSpPr>
          <p:nvPr/>
        </p:nvSpPr>
        <p:spPr bwMode="auto">
          <a:xfrm>
            <a:off x="1462088" y="3335338"/>
            <a:ext cx="360362" cy="369887"/>
          </a:xfrm>
          <a:prstGeom prst="rect">
            <a:avLst/>
          </a:prstGeom>
          <a:noFill/>
          <a:ln w="9525">
            <a:noFill/>
            <a:miter lim="800000"/>
            <a:headEnd/>
            <a:tailEnd/>
          </a:ln>
        </p:spPr>
        <p:txBody>
          <a:bodyPr>
            <a:spAutoFit/>
          </a:bodyPr>
          <a:lstStyle/>
          <a:p>
            <a:r>
              <a:rPr lang="en-US" altLang="zh-CN">
                <a:solidFill>
                  <a:srgbClr val="FF0000"/>
                </a:solidFill>
              </a:rPr>
              <a:t>A</a:t>
            </a:r>
            <a:endParaRPr lang="zh-CN" altLang="en-US">
              <a:solidFill>
                <a:srgbClr val="FF0000"/>
              </a:solidFill>
            </a:endParaRPr>
          </a:p>
        </p:txBody>
      </p:sp>
      <p:sp>
        <p:nvSpPr>
          <p:cNvPr id="70663" name="TextBox 6"/>
          <p:cNvSpPr txBox="1">
            <a:spLocks noChangeArrowheads="1"/>
          </p:cNvSpPr>
          <p:nvPr/>
        </p:nvSpPr>
        <p:spPr bwMode="auto">
          <a:xfrm>
            <a:off x="6756400" y="3346450"/>
            <a:ext cx="361950" cy="369888"/>
          </a:xfrm>
          <a:prstGeom prst="rect">
            <a:avLst/>
          </a:prstGeom>
          <a:noFill/>
          <a:ln w="9525">
            <a:noFill/>
            <a:miter lim="800000"/>
            <a:headEnd/>
            <a:tailEnd/>
          </a:ln>
        </p:spPr>
        <p:txBody>
          <a:bodyPr>
            <a:spAutoFit/>
          </a:bodyPr>
          <a:lstStyle/>
          <a:p>
            <a:r>
              <a:rPr lang="en-US" altLang="zh-CN">
                <a:solidFill>
                  <a:srgbClr val="FF0000"/>
                </a:solidFill>
              </a:rPr>
              <a:t>B</a:t>
            </a:r>
            <a:endParaRPr lang="zh-CN" altLang="en-US">
              <a:solidFill>
                <a:srgbClr val="FF0000"/>
              </a:solidFill>
            </a:endParaRPr>
          </a:p>
        </p:txBody>
      </p:sp>
      <p:sp>
        <p:nvSpPr>
          <p:cNvPr id="70664" name="矩形 7"/>
          <p:cNvSpPr>
            <a:spLocks noChangeArrowheads="1"/>
          </p:cNvSpPr>
          <p:nvPr/>
        </p:nvSpPr>
        <p:spPr bwMode="auto">
          <a:xfrm>
            <a:off x="4248150" y="3244850"/>
            <a:ext cx="647700" cy="368300"/>
          </a:xfrm>
          <a:prstGeom prst="rect">
            <a:avLst/>
          </a:prstGeom>
          <a:noFill/>
          <a:ln w="9525">
            <a:noFill/>
            <a:miter lim="800000"/>
            <a:headEnd/>
            <a:tailEnd/>
          </a:ln>
        </p:spPr>
        <p:txBody>
          <a:bodyPr wrap="none">
            <a:spAutoFit/>
          </a:bodyPr>
          <a:lstStyle/>
          <a:p>
            <a:r>
              <a:rPr lang="zh-CN" altLang="en-US"/>
              <a:t>正常</a:t>
            </a:r>
          </a:p>
        </p:txBody>
      </p:sp>
      <p:sp>
        <p:nvSpPr>
          <p:cNvPr id="70665" name="TextBox 9"/>
          <p:cNvSpPr txBox="1">
            <a:spLocks noChangeArrowheads="1"/>
          </p:cNvSpPr>
          <p:nvPr/>
        </p:nvSpPr>
        <p:spPr bwMode="auto">
          <a:xfrm>
            <a:off x="711200" y="947738"/>
            <a:ext cx="4673600" cy="369887"/>
          </a:xfrm>
          <a:prstGeom prst="rect">
            <a:avLst/>
          </a:prstGeom>
          <a:noFill/>
          <a:ln w="9525">
            <a:noFill/>
            <a:miter lim="800000"/>
            <a:headEnd/>
            <a:tailEnd/>
          </a:ln>
        </p:spPr>
        <p:txBody>
          <a:bodyPr>
            <a:spAutoFit/>
          </a:bodyPr>
          <a:lstStyle/>
          <a:p>
            <a:r>
              <a:rPr lang="zh-CN" altLang="en-US"/>
              <a:t>问题分析：</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1"/>
          <p:cNvSpPr>
            <a:spLocks noGrp="1"/>
          </p:cNvSpPr>
          <p:nvPr>
            <p:ph type="title"/>
          </p:nvPr>
        </p:nvSpPr>
        <p:spPr/>
        <p:txBody>
          <a:bodyPr/>
          <a:lstStyle/>
          <a:p>
            <a:endParaRPr lang="zh-CN" altLang="en-US" smtClean="0"/>
          </a:p>
        </p:txBody>
      </p:sp>
      <p:sp>
        <p:nvSpPr>
          <p:cNvPr id="3" name="内容占位符 2"/>
          <p:cNvSpPr>
            <a:spLocks noGrp="1"/>
          </p:cNvSpPr>
          <p:nvPr>
            <p:ph idx="1"/>
          </p:nvPr>
        </p:nvSpPr>
        <p:spPr/>
        <p:txBody>
          <a:bodyPr/>
          <a:lstStyle/>
          <a:p>
            <a:pPr>
              <a:defRPr/>
            </a:pPr>
            <a:r>
              <a:rPr lang="zh-CN" altLang="en-US" sz="2400" dirty="0" smtClean="0"/>
              <a:t>结论：</a:t>
            </a:r>
            <a:endParaRPr lang="en-US" altLang="zh-CN" sz="2400" dirty="0" smtClean="0"/>
          </a:p>
          <a:p>
            <a:pPr marL="360000" indent="0">
              <a:lnSpc>
                <a:spcPct val="150000"/>
              </a:lnSpc>
              <a:spcBef>
                <a:spcPts val="600"/>
              </a:spcBef>
              <a:buFont typeface="Arial" pitchFamily="34" charset="0"/>
              <a:buNone/>
              <a:defRPr/>
            </a:pPr>
            <a:r>
              <a:rPr lang="en-US" altLang="zh-CN" sz="2400" dirty="0" smtClean="0"/>
              <a:t>     1</a:t>
            </a:r>
            <a:r>
              <a:rPr lang="zh-CN" altLang="en-US" sz="2400" dirty="0" smtClean="0"/>
              <a:t>、</a:t>
            </a:r>
            <a:r>
              <a:rPr lang="zh-CN" altLang="en-US" sz="1800" dirty="0" smtClean="0"/>
              <a:t>当发现故障时，先把电池板与逆变器断开连接，单独测试光伏组件，一般故障原因是电缆破皮接地，或者电线破皮接触到支架。另外组件损坏对外边框产生较大的漏电电流时也会报此故障。</a:t>
            </a:r>
            <a:endParaRPr lang="en-US" altLang="zh-CN" sz="1800" dirty="0" smtClean="0"/>
          </a:p>
          <a:p>
            <a:pPr marL="360000" indent="0">
              <a:lnSpc>
                <a:spcPct val="150000"/>
              </a:lnSpc>
              <a:spcBef>
                <a:spcPts val="600"/>
              </a:spcBef>
              <a:buFont typeface="Arial" pitchFamily="34" charset="0"/>
              <a:buNone/>
              <a:defRPr/>
            </a:pPr>
            <a:r>
              <a:rPr lang="en-US" altLang="zh-CN" sz="1800" dirty="0" smtClean="0"/>
              <a:t>       </a:t>
            </a:r>
            <a:r>
              <a:rPr lang="en-US" altLang="zh-CN" sz="2400" dirty="0" smtClean="0"/>
              <a:t> 2</a:t>
            </a:r>
            <a:r>
              <a:rPr lang="zh-CN" altLang="en-US" sz="2400" dirty="0" smtClean="0"/>
              <a:t>、</a:t>
            </a:r>
            <a:r>
              <a:rPr lang="zh-CN" altLang="en-US" sz="1800" dirty="0" smtClean="0"/>
              <a:t>如果排除了光伏组件的问题，此时需要检查逆变器，一般的把电池板与逆变器断开连接，把逆变器的直流开关闭合，用万用表的“导通档”分别测</a:t>
            </a:r>
            <a:r>
              <a:rPr lang="en-US" altLang="zh-CN" sz="1800" dirty="0" smtClean="0"/>
              <a:t> </a:t>
            </a:r>
            <a:r>
              <a:rPr lang="zh-CN" altLang="en-US" sz="1800" dirty="0" smtClean="0"/>
              <a:t>试</a:t>
            </a:r>
            <a:r>
              <a:rPr lang="en-US" altLang="zh-CN" sz="1800" dirty="0" smtClean="0"/>
              <a:t>PV</a:t>
            </a:r>
            <a:r>
              <a:rPr lang="zh-CN" altLang="en-US" sz="1800" dirty="0" smtClean="0"/>
              <a:t>端正极和负极对地的电阻，如果是阻值过小或者直接是导通状态，那就说明是逆变器内部短路，需要更换机子处理。</a:t>
            </a:r>
            <a:endParaRPr lang="zh-CN" alt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p:txBody>
          <a:bodyPr/>
          <a:lstStyle/>
          <a:p>
            <a:r>
              <a:rPr lang="zh-CN" altLang="zh-CN" sz="2400" b="1" dirty="0" smtClean="0"/>
              <a:t> </a:t>
            </a:r>
            <a:r>
              <a:rPr lang="zh-CN" altLang="en-US" sz="2400" b="1" dirty="0" smtClean="0"/>
              <a:t>二、产品特点</a:t>
            </a:r>
          </a:p>
        </p:txBody>
      </p:sp>
      <p:sp>
        <p:nvSpPr>
          <p:cNvPr id="4" name="Rectangle 3"/>
          <p:cNvSpPr txBox="1">
            <a:spLocks noChangeArrowheads="1"/>
          </p:cNvSpPr>
          <p:nvPr/>
        </p:nvSpPr>
        <p:spPr>
          <a:xfrm>
            <a:off x="390525" y="984250"/>
            <a:ext cx="8461375" cy="520700"/>
          </a:xfrm>
          <a:prstGeom prst="rect">
            <a:avLst/>
          </a:prstGeom>
        </p:spPr>
        <p:txBody>
          <a:bodyPr/>
          <a:lstStyle/>
          <a:p>
            <a:pPr>
              <a:defRPr/>
            </a:pPr>
            <a:endParaRPr lang="en-US" altLang="zh-CN" sz="2800" kern="0" dirty="0">
              <a:latin typeface="微软雅黑" pitchFamily="34" charset="-122"/>
              <a:ea typeface="微软雅黑" pitchFamily="34" charset="-122"/>
            </a:endParaRPr>
          </a:p>
        </p:txBody>
      </p:sp>
      <p:sp>
        <p:nvSpPr>
          <p:cNvPr id="15" name="TextBox 14"/>
          <p:cNvSpPr txBox="1"/>
          <p:nvPr/>
        </p:nvSpPr>
        <p:spPr>
          <a:xfrm>
            <a:off x="330200" y="1185863"/>
            <a:ext cx="8813800" cy="5324535"/>
          </a:xfrm>
          <a:prstGeom prst="rect">
            <a:avLst/>
          </a:prstGeom>
          <a:noFill/>
        </p:spPr>
        <p:txBody>
          <a:bodyPr>
            <a:spAutoFit/>
          </a:bodyPr>
          <a:lstStyle/>
          <a:p>
            <a:pPr>
              <a:defRPr/>
            </a:pPr>
            <a:r>
              <a:rPr lang="en-US" altLang="zh-CN" sz="2000" dirty="0">
                <a:latin typeface="+mn-ea"/>
                <a:ea typeface="+mn-ea"/>
              </a:rPr>
              <a:t>1</a:t>
            </a:r>
            <a:r>
              <a:rPr lang="zh-CN" altLang="en-US" sz="2000" dirty="0">
                <a:latin typeface="+mn-ea"/>
                <a:ea typeface="+mn-ea"/>
              </a:rPr>
              <a:t>、</a:t>
            </a:r>
            <a:r>
              <a:rPr lang="zh-CN" altLang="zh-CN" sz="2000" dirty="0">
                <a:latin typeface="+mn-ea"/>
                <a:ea typeface="+mn-ea"/>
              </a:rPr>
              <a:t>环境适应性强</a:t>
            </a:r>
          </a:p>
          <a:p>
            <a:pPr>
              <a:defRPr/>
            </a:pPr>
            <a:r>
              <a:rPr lang="en-US" altLang="zh-CN" sz="2000" dirty="0">
                <a:latin typeface="+mn-ea"/>
                <a:ea typeface="+mn-ea"/>
              </a:rPr>
              <a:t>2</a:t>
            </a:r>
            <a:r>
              <a:rPr lang="zh-CN" altLang="en-US" sz="2000" dirty="0">
                <a:latin typeface="+mn-ea"/>
                <a:ea typeface="+mn-ea"/>
              </a:rPr>
              <a:t>、</a:t>
            </a:r>
            <a:r>
              <a:rPr lang="zh-CN" altLang="zh-CN" sz="2000" dirty="0">
                <a:latin typeface="+mn-ea"/>
                <a:ea typeface="+mn-ea"/>
              </a:rPr>
              <a:t>宽电压输入</a:t>
            </a:r>
            <a:r>
              <a:rPr lang="zh-CN" altLang="zh-CN" sz="2000" dirty="0" smtClean="0">
                <a:latin typeface="+mn-ea"/>
                <a:ea typeface="+mn-ea"/>
              </a:rPr>
              <a:t>范围</a:t>
            </a:r>
            <a:r>
              <a:rPr lang="en-US" altLang="zh-CN" sz="2000" dirty="0" smtClean="0">
                <a:latin typeface="+mn-ea"/>
                <a:ea typeface="+mn-ea"/>
              </a:rPr>
              <a:t>200V-</a:t>
            </a:r>
            <a:r>
              <a:rPr lang="en-US" altLang="zh-CN" sz="2000" dirty="0">
                <a:latin typeface="+mn-ea"/>
                <a:ea typeface="+mn-ea"/>
              </a:rPr>
              <a:t>--</a:t>
            </a:r>
            <a:r>
              <a:rPr lang="en-US" altLang="zh-CN" sz="2000" dirty="0" smtClean="0">
                <a:latin typeface="+mn-ea"/>
                <a:ea typeface="+mn-ea"/>
              </a:rPr>
              <a:t>1000V(1100V)</a:t>
            </a:r>
            <a:r>
              <a:rPr lang="zh-CN" altLang="zh-CN" sz="2000" dirty="0" smtClean="0">
                <a:latin typeface="+mn-ea"/>
                <a:ea typeface="+mn-ea"/>
              </a:rPr>
              <a:t>，</a:t>
            </a:r>
            <a:r>
              <a:rPr lang="zh-CN" altLang="zh-CN" sz="2000" dirty="0">
                <a:latin typeface="+mn-ea"/>
                <a:ea typeface="+mn-ea"/>
              </a:rPr>
              <a:t>双路输入</a:t>
            </a:r>
            <a:r>
              <a:rPr lang="zh-CN" altLang="zh-CN" sz="2000" dirty="0" smtClean="0">
                <a:latin typeface="+mn-ea"/>
                <a:ea typeface="+mn-ea"/>
              </a:rPr>
              <a:t>，</a:t>
            </a:r>
            <a:r>
              <a:rPr lang="en-US" altLang="zh-CN" sz="2000" dirty="0" smtClean="0">
                <a:latin typeface="+mn-ea"/>
                <a:ea typeface="+mn-ea"/>
              </a:rPr>
              <a:t>8</a:t>
            </a:r>
            <a:r>
              <a:rPr lang="zh-CN" altLang="en-US" sz="2000" dirty="0" smtClean="0">
                <a:latin typeface="+mn-ea"/>
                <a:ea typeface="+mn-ea"/>
              </a:rPr>
              <a:t>路</a:t>
            </a:r>
            <a:r>
              <a:rPr lang="en-US" altLang="zh-CN" sz="2000" dirty="0" smtClean="0">
                <a:latin typeface="+mn-ea"/>
                <a:ea typeface="+mn-ea"/>
              </a:rPr>
              <a:t>MC4</a:t>
            </a:r>
            <a:r>
              <a:rPr lang="zh-CN" altLang="en-US" sz="2000" dirty="0" smtClean="0">
                <a:latin typeface="+mn-ea"/>
                <a:ea typeface="+mn-ea"/>
              </a:rPr>
              <a:t>端子，</a:t>
            </a:r>
            <a:r>
              <a:rPr lang="zh-CN" altLang="zh-CN" sz="2000" dirty="0" smtClean="0">
                <a:latin typeface="+mn-ea"/>
                <a:ea typeface="+mn-ea"/>
              </a:rPr>
              <a:t>适应</a:t>
            </a:r>
            <a:r>
              <a:rPr lang="zh-CN" altLang="zh-CN" sz="2000" dirty="0">
                <a:latin typeface="+mn-ea"/>
                <a:ea typeface="+mn-ea"/>
              </a:rPr>
              <a:t>各种电池板，配板灵活；</a:t>
            </a:r>
          </a:p>
          <a:p>
            <a:pPr>
              <a:defRPr/>
            </a:pPr>
            <a:r>
              <a:rPr lang="en-US" altLang="zh-CN" sz="2000" dirty="0">
                <a:latin typeface="+mn-ea"/>
                <a:ea typeface="+mn-ea"/>
              </a:rPr>
              <a:t>3</a:t>
            </a:r>
            <a:r>
              <a:rPr lang="zh-CN" altLang="en-US" sz="2000" dirty="0" smtClean="0">
                <a:latin typeface="+mn-ea"/>
                <a:ea typeface="+mn-ea"/>
              </a:rPr>
              <a:t>、</a:t>
            </a:r>
            <a:r>
              <a:rPr lang="en-US" altLang="zh-CN" sz="2000" dirty="0" smtClean="0">
                <a:latin typeface="+mn-ea"/>
                <a:ea typeface="+mn-ea"/>
              </a:rPr>
              <a:t>250V</a:t>
            </a:r>
            <a:r>
              <a:rPr lang="zh-CN" altLang="zh-CN" sz="2000" dirty="0">
                <a:latin typeface="+mn-ea"/>
                <a:ea typeface="+mn-ea"/>
              </a:rPr>
              <a:t>即可并网，为用户增加发电量；</a:t>
            </a:r>
          </a:p>
          <a:p>
            <a:pPr>
              <a:defRPr/>
            </a:pPr>
            <a:r>
              <a:rPr lang="en-US" altLang="zh-CN" sz="2000" dirty="0">
                <a:latin typeface="+mn-ea"/>
                <a:ea typeface="+mn-ea"/>
              </a:rPr>
              <a:t>4</a:t>
            </a:r>
            <a:r>
              <a:rPr lang="zh-CN" altLang="en-US" sz="2000" dirty="0">
                <a:latin typeface="+mn-ea"/>
                <a:ea typeface="+mn-ea"/>
              </a:rPr>
              <a:t>、</a:t>
            </a:r>
            <a:r>
              <a:rPr lang="zh-CN" altLang="zh-CN" sz="2000" dirty="0">
                <a:latin typeface="+mn-ea"/>
                <a:ea typeface="+mn-ea"/>
              </a:rPr>
              <a:t>宽输出电压</a:t>
            </a:r>
            <a:r>
              <a:rPr lang="zh-CN" altLang="zh-CN" sz="2000" dirty="0" smtClean="0">
                <a:latin typeface="+mn-ea"/>
                <a:ea typeface="+mn-ea"/>
              </a:rPr>
              <a:t>范围</a:t>
            </a:r>
            <a:r>
              <a:rPr lang="en-US" altLang="zh-CN" sz="2000" dirty="0" smtClean="0">
                <a:latin typeface="+mn-ea"/>
                <a:ea typeface="+mn-ea"/>
              </a:rPr>
              <a:t>340V-440V</a:t>
            </a:r>
            <a:r>
              <a:rPr lang="zh-CN" altLang="zh-CN" sz="2000" dirty="0" smtClean="0">
                <a:latin typeface="+mn-ea"/>
                <a:ea typeface="+mn-ea"/>
              </a:rPr>
              <a:t>，</a:t>
            </a:r>
            <a:r>
              <a:rPr lang="en-US" altLang="zh-CN" sz="2000" dirty="0" smtClean="0"/>
              <a:t> </a:t>
            </a:r>
            <a:r>
              <a:rPr lang="en-US" altLang="zh-CN" sz="2000" dirty="0" smtClean="0">
                <a:latin typeface="+mn-ea"/>
                <a:ea typeface="+mn-ea"/>
              </a:rPr>
              <a:t>422V-528V</a:t>
            </a:r>
            <a:r>
              <a:rPr lang="zh-CN" altLang="en-US" sz="2000" dirty="0" smtClean="0">
                <a:latin typeface="+mn-ea"/>
                <a:ea typeface="+mn-ea"/>
              </a:rPr>
              <a:t>（</a:t>
            </a:r>
            <a:r>
              <a:rPr lang="en-US" altLang="zh-CN" sz="2000" dirty="0" smtClean="0">
                <a:latin typeface="+mn-ea"/>
                <a:ea typeface="+mn-ea"/>
              </a:rPr>
              <a:t>40K-S\SE</a:t>
            </a:r>
            <a:r>
              <a:rPr lang="zh-CN" altLang="en-US" sz="2000" dirty="0" smtClean="0">
                <a:latin typeface="+mn-ea"/>
                <a:ea typeface="+mn-ea"/>
              </a:rPr>
              <a:t>）</a:t>
            </a:r>
            <a:r>
              <a:rPr lang="en-US" altLang="zh-CN" sz="2000" dirty="0" smtClean="0">
                <a:latin typeface="+mn-ea"/>
                <a:ea typeface="+mn-ea"/>
              </a:rPr>
              <a:t>,</a:t>
            </a:r>
            <a:r>
              <a:rPr lang="en-US" altLang="zh-CN" sz="2000" dirty="0" smtClean="0"/>
              <a:t> </a:t>
            </a:r>
            <a:r>
              <a:rPr lang="en-US" altLang="zh-CN" sz="2000" dirty="0" smtClean="0">
                <a:latin typeface="+mn-ea"/>
                <a:ea typeface="+mn-ea"/>
              </a:rPr>
              <a:t>425V-560V</a:t>
            </a:r>
            <a:r>
              <a:rPr lang="zh-CN" altLang="en-US" sz="2000" dirty="0" smtClean="0">
                <a:latin typeface="+mn-ea"/>
              </a:rPr>
              <a:t> （</a:t>
            </a:r>
            <a:r>
              <a:rPr lang="en-US" altLang="zh-CN" sz="2000" dirty="0" smtClean="0">
                <a:latin typeface="+mn-ea"/>
              </a:rPr>
              <a:t>50K-S\SE</a:t>
            </a:r>
            <a:r>
              <a:rPr lang="zh-CN" altLang="en-US" sz="2000" dirty="0" smtClean="0">
                <a:latin typeface="+mn-ea"/>
              </a:rPr>
              <a:t>）</a:t>
            </a:r>
            <a:endParaRPr lang="zh-CN" altLang="zh-CN" sz="2000" dirty="0" smtClean="0">
              <a:latin typeface="+mn-ea"/>
              <a:ea typeface="+mn-ea"/>
            </a:endParaRPr>
          </a:p>
          <a:p>
            <a:pPr>
              <a:defRPr/>
            </a:pPr>
            <a:r>
              <a:rPr lang="en-US" altLang="zh-CN" sz="2000" dirty="0">
                <a:latin typeface="+mn-ea"/>
                <a:ea typeface="+mn-ea"/>
              </a:rPr>
              <a:t>5</a:t>
            </a:r>
            <a:r>
              <a:rPr lang="zh-CN" altLang="en-US" sz="2000" dirty="0">
                <a:latin typeface="+mn-ea"/>
                <a:ea typeface="+mn-ea"/>
              </a:rPr>
              <a:t>、</a:t>
            </a:r>
            <a:r>
              <a:rPr lang="zh-CN" altLang="zh-CN" sz="2000" dirty="0">
                <a:latin typeface="+mn-ea"/>
                <a:ea typeface="+mn-ea"/>
              </a:rPr>
              <a:t>自动适应</a:t>
            </a:r>
            <a:r>
              <a:rPr lang="en-US" altLang="zh-CN" sz="2000" dirty="0">
                <a:latin typeface="+mn-ea"/>
                <a:ea typeface="+mn-ea"/>
              </a:rPr>
              <a:t>50HZ/60HZ</a:t>
            </a:r>
            <a:r>
              <a:rPr lang="zh-CN" altLang="zh-CN" sz="2000" dirty="0">
                <a:latin typeface="+mn-ea"/>
                <a:ea typeface="+mn-ea"/>
              </a:rPr>
              <a:t>电网</a:t>
            </a:r>
          </a:p>
          <a:p>
            <a:pPr>
              <a:defRPr/>
            </a:pPr>
            <a:r>
              <a:rPr lang="en-US" altLang="zh-CN" sz="2000" dirty="0">
                <a:latin typeface="+mn-ea"/>
                <a:ea typeface="+mn-ea"/>
              </a:rPr>
              <a:t>6</a:t>
            </a:r>
            <a:r>
              <a:rPr lang="zh-CN" altLang="en-US" sz="2000" dirty="0">
                <a:latin typeface="+mn-ea"/>
                <a:ea typeface="+mn-ea"/>
              </a:rPr>
              <a:t>、</a:t>
            </a:r>
            <a:r>
              <a:rPr lang="zh-CN" altLang="zh-CN" sz="2000" dirty="0">
                <a:latin typeface="+mn-ea"/>
                <a:ea typeface="+mn-ea"/>
              </a:rPr>
              <a:t>各种保护机制健全</a:t>
            </a:r>
          </a:p>
          <a:p>
            <a:pPr>
              <a:defRPr/>
            </a:pPr>
            <a:r>
              <a:rPr lang="en-US" altLang="zh-CN" sz="2000" dirty="0">
                <a:latin typeface="+mn-ea"/>
                <a:ea typeface="+mn-ea"/>
              </a:rPr>
              <a:t>7</a:t>
            </a:r>
            <a:r>
              <a:rPr lang="zh-CN" altLang="en-US" sz="2000" dirty="0">
                <a:latin typeface="+mn-ea"/>
                <a:ea typeface="+mn-ea"/>
              </a:rPr>
              <a:t>、</a:t>
            </a:r>
            <a:r>
              <a:rPr lang="zh-CN" altLang="zh-CN" sz="2000" dirty="0">
                <a:latin typeface="+mn-ea"/>
                <a:ea typeface="+mn-ea"/>
              </a:rPr>
              <a:t>具备</a:t>
            </a:r>
            <a:r>
              <a:rPr lang="en-US" altLang="zh-CN" sz="2000" dirty="0">
                <a:latin typeface="+mn-ea"/>
                <a:ea typeface="+mn-ea"/>
              </a:rPr>
              <a:t>ISO</a:t>
            </a:r>
            <a:r>
              <a:rPr lang="zh-CN" altLang="zh-CN" sz="2000" dirty="0">
                <a:latin typeface="+mn-ea"/>
                <a:ea typeface="+mn-ea"/>
              </a:rPr>
              <a:t>，</a:t>
            </a:r>
            <a:r>
              <a:rPr lang="en-US" altLang="zh-CN" sz="2000" dirty="0">
                <a:latin typeface="+mn-ea"/>
                <a:ea typeface="+mn-ea"/>
              </a:rPr>
              <a:t>GFCI </a:t>
            </a:r>
            <a:r>
              <a:rPr lang="zh-CN" altLang="zh-CN" sz="2000" dirty="0">
                <a:latin typeface="+mn-ea"/>
                <a:ea typeface="+mn-ea"/>
              </a:rPr>
              <a:t>安规方面的侦测及保护</a:t>
            </a:r>
            <a:r>
              <a:rPr lang="zh-CN" altLang="zh-CN" sz="2000" dirty="0" smtClean="0">
                <a:latin typeface="+mn-ea"/>
                <a:ea typeface="+mn-ea"/>
              </a:rPr>
              <a:t>功能</a:t>
            </a:r>
            <a:r>
              <a:rPr lang="en-US" altLang="zh-CN" sz="2000" dirty="0" smtClean="0">
                <a:latin typeface="+mn-ea"/>
                <a:ea typeface="+mn-ea"/>
              </a:rPr>
              <a:t>,-S</a:t>
            </a:r>
            <a:r>
              <a:rPr lang="zh-CN" altLang="en-US" sz="2000" dirty="0" smtClean="0">
                <a:latin typeface="+mn-ea"/>
                <a:ea typeface="+mn-ea"/>
              </a:rPr>
              <a:t>机型还有直流保险，组串参数检测，</a:t>
            </a:r>
            <a:r>
              <a:rPr lang="en-US" altLang="zh-CN" sz="2000" dirty="0" smtClean="0">
                <a:latin typeface="+mn-ea"/>
                <a:ea typeface="+mn-ea"/>
              </a:rPr>
              <a:t>PID</a:t>
            </a:r>
            <a:r>
              <a:rPr lang="zh-CN" altLang="en-US" sz="2000" dirty="0" smtClean="0">
                <a:latin typeface="+mn-ea"/>
                <a:ea typeface="+mn-ea"/>
              </a:rPr>
              <a:t>电路支持等功能。</a:t>
            </a:r>
            <a:endParaRPr lang="zh-CN" altLang="zh-CN" sz="2000" dirty="0">
              <a:latin typeface="+mn-ea"/>
              <a:ea typeface="+mn-ea"/>
            </a:endParaRPr>
          </a:p>
          <a:p>
            <a:pPr>
              <a:defRPr/>
            </a:pPr>
            <a:r>
              <a:rPr lang="en-US" altLang="zh-CN" sz="2000" dirty="0">
                <a:latin typeface="+mn-ea"/>
                <a:ea typeface="+mn-ea"/>
              </a:rPr>
              <a:t>8</a:t>
            </a:r>
            <a:r>
              <a:rPr lang="zh-CN" altLang="en-US" sz="2000" dirty="0">
                <a:latin typeface="+mn-ea"/>
                <a:ea typeface="+mn-ea"/>
              </a:rPr>
              <a:t>、</a:t>
            </a:r>
            <a:r>
              <a:rPr lang="zh-CN" altLang="zh-CN" sz="2000" dirty="0">
                <a:latin typeface="+mn-ea"/>
                <a:ea typeface="+mn-ea"/>
              </a:rPr>
              <a:t>具备输入过欠压保护、输入过流保护，输出过欠压保护（根据安规可设置），输出过欠频保护（根据安规可设置）、输出过流保护，</a:t>
            </a:r>
            <a:r>
              <a:rPr lang="en-US" altLang="zh-CN" sz="2000" dirty="0">
                <a:latin typeface="+mn-ea"/>
                <a:ea typeface="+mn-ea"/>
              </a:rPr>
              <a:t>BUS </a:t>
            </a:r>
            <a:r>
              <a:rPr lang="zh-CN" altLang="zh-CN" sz="2000" dirty="0">
                <a:latin typeface="+mn-ea"/>
                <a:ea typeface="+mn-ea"/>
              </a:rPr>
              <a:t>过欠压保护，过温保护及降载，</a:t>
            </a:r>
            <a:r>
              <a:rPr lang="en-US" altLang="zh-CN" sz="2000" dirty="0">
                <a:latin typeface="+mn-ea"/>
                <a:ea typeface="+mn-ea"/>
              </a:rPr>
              <a:t>Relay </a:t>
            </a:r>
            <a:r>
              <a:rPr lang="zh-CN" altLang="zh-CN" sz="2000" dirty="0">
                <a:latin typeface="+mn-ea"/>
                <a:ea typeface="+mn-ea"/>
              </a:rPr>
              <a:t>故障侦测，</a:t>
            </a:r>
            <a:r>
              <a:rPr lang="en-US" altLang="zh-CN" sz="2000" dirty="0">
                <a:latin typeface="+mn-ea"/>
                <a:ea typeface="+mn-ea"/>
              </a:rPr>
              <a:t>DCI </a:t>
            </a:r>
            <a:r>
              <a:rPr lang="zh-CN" altLang="zh-CN" sz="2000" dirty="0">
                <a:latin typeface="+mn-ea"/>
                <a:ea typeface="+mn-ea"/>
              </a:rPr>
              <a:t>保护，零地侦测等功能；</a:t>
            </a:r>
          </a:p>
          <a:p>
            <a:pPr>
              <a:defRPr/>
            </a:pPr>
            <a:r>
              <a:rPr lang="en-US" altLang="zh-CN" sz="2000" dirty="0">
                <a:latin typeface="+mn-ea"/>
                <a:ea typeface="+mn-ea"/>
              </a:rPr>
              <a:t>9</a:t>
            </a:r>
            <a:r>
              <a:rPr lang="zh-CN" altLang="en-US" sz="2000" dirty="0">
                <a:latin typeface="+mn-ea"/>
                <a:ea typeface="+mn-ea"/>
              </a:rPr>
              <a:t>、</a:t>
            </a:r>
            <a:r>
              <a:rPr lang="zh-CN" altLang="zh-CN" sz="2000" dirty="0">
                <a:latin typeface="+mn-ea"/>
                <a:ea typeface="+mn-ea"/>
              </a:rPr>
              <a:t>在线烧录功能，</a:t>
            </a:r>
          </a:p>
          <a:p>
            <a:pPr>
              <a:defRPr/>
            </a:pPr>
            <a:r>
              <a:rPr lang="en-US" altLang="zh-CN" sz="2000" dirty="0">
                <a:latin typeface="+mn-ea"/>
                <a:ea typeface="+mn-ea"/>
              </a:rPr>
              <a:t>10</a:t>
            </a:r>
            <a:r>
              <a:rPr lang="zh-CN" altLang="en-US" sz="2000" dirty="0">
                <a:latin typeface="+mn-ea"/>
                <a:ea typeface="+mn-ea"/>
              </a:rPr>
              <a:t>、</a:t>
            </a:r>
            <a:r>
              <a:rPr lang="zh-CN" altLang="zh-CN" sz="2000" dirty="0">
                <a:latin typeface="+mn-ea"/>
                <a:ea typeface="+mn-ea"/>
              </a:rPr>
              <a:t>可通过</a:t>
            </a:r>
            <a:r>
              <a:rPr lang="en-US" altLang="zh-CN" sz="2000" dirty="0">
                <a:latin typeface="+mn-ea"/>
                <a:ea typeface="+mn-ea"/>
              </a:rPr>
              <a:t>RS232</a:t>
            </a:r>
            <a:r>
              <a:rPr lang="zh-CN" altLang="zh-CN" sz="2000" dirty="0">
                <a:latin typeface="+mn-ea"/>
                <a:ea typeface="+mn-ea"/>
              </a:rPr>
              <a:t>对主控制芯片进行在线烧录；</a:t>
            </a:r>
          </a:p>
          <a:p>
            <a:pPr>
              <a:defRPr/>
            </a:pPr>
            <a:r>
              <a:rPr lang="en-US" altLang="zh-CN" sz="2000" dirty="0">
                <a:latin typeface="+mn-ea"/>
                <a:ea typeface="+mn-ea"/>
              </a:rPr>
              <a:t>11</a:t>
            </a:r>
            <a:r>
              <a:rPr lang="zh-CN" altLang="en-US" sz="2000" dirty="0">
                <a:latin typeface="+mn-ea"/>
                <a:ea typeface="+mn-ea"/>
              </a:rPr>
              <a:t>、</a:t>
            </a:r>
            <a:r>
              <a:rPr lang="zh-CN" altLang="zh-CN" sz="2000" dirty="0">
                <a:latin typeface="+mn-ea"/>
                <a:ea typeface="+mn-ea"/>
              </a:rPr>
              <a:t>具有无功调节功能</a:t>
            </a:r>
          </a:p>
          <a:p>
            <a:pPr>
              <a:defRPr/>
            </a:pPr>
            <a:endParaRPr lang="zh-CN" altLang="en-US" sz="2000" dirty="0">
              <a:latin typeface="+mn-ea"/>
              <a:ea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标题 1"/>
          <p:cNvSpPr>
            <a:spLocks noGrp="1"/>
          </p:cNvSpPr>
          <p:nvPr>
            <p:ph type="title"/>
          </p:nvPr>
        </p:nvSpPr>
        <p:spPr/>
        <p:txBody>
          <a:bodyPr/>
          <a:lstStyle/>
          <a:p>
            <a:r>
              <a:rPr lang="zh-CN" altLang="zh-CN" sz="2400" dirty="0" smtClean="0"/>
              <a:t> </a:t>
            </a:r>
            <a:r>
              <a:rPr lang="zh-CN" altLang="en-US" sz="2400" dirty="0" smtClean="0"/>
              <a:t>三、</a:t>
            </a:r>
            <a:r>
              <a:rPr lang="zh-CN" altLang="zh-CN" sz="2400" dirty="0" smtClean="0"/>
              <a:t>产品简要原理及内部结构</a:t>
            </a:r>
            <a:endParaRPr lang="zh-CN" altLang="en-US" sz="2400" dirty="0" smtClean="0"/>
          </a:p>
        </p:txBody>
      </p:sp>
      <p:sp>
        <p:nvSpPr>
          <p:cNvPr id="4" name="Rectangle 3"/>
          <p:cNvSpPr txBox="1">
            <a:spLocks noChangeArrowheads="1"/>
          </p:cNvSpPr>
          <p:nvPr/>
        </p:nvSpPr>
        <p:spPr>
          <a:xfrm>
            <a:off x="390525" y="984250"/>
            <a:ext cx="8461375" cy="520700"/>
          </a:xfrm>
          <a:prstGeom prst="rect">
            <a:avLst/>
          </a:prstGeom>
        </p:spPr>
        <p:txBody>
          <a:bodyPr/>
          <a:lstStyle/>
          <a:p>
            <a:pPr>
              <a:defRPr/>
            </a:pPr>
            <a:endParaRPr lang="en-US" altLang="zh-CN" sz="2800" kern="0" dirty="0">
              <a:latin typeface="微软雅黑" pitchFamily="34" charset="-122"/>
              <a:ea typeface="微软雅黑" pitchFamily="34" charset="-122"/>
            </a:endParaRPr>
          </a:p>
        </p:txBody>
      </p:sp>
      <p:sp>
        <p:nvSpPr>
          <p:cNvPr id="5" name="矩形 4"/>
          <p:cNvSpPr/>
          <p:nvPr/>
        </p:nvSpPr>
        <p:spPr>
          <a:xfrm>
            <a:off x="660400" y="973138"/>
            <a:ext cx="2506663" cy="461962"/>
          </a:xfrm>
          <a:prstGeom prst="rect">
            <a:avLst/>
          </a:prstGeom>
        </p:spPr>
        <p:txBody>
          <a:bodyPr wrap="none">
            <a:spAutoFit/>
          </a:bodyPr>
          <a:lstStyle/>
          <a:p>
            <a:pPr>
              <a:defRPr/>
            </a:pPr>
            <a:r>
              <a:rPr lang="en-US" altLang="zh-CN" sz="2400" b="1" dirty="0">
                <a:latin typeface="+mj-lt"/>
              </a:rPr>
              <a:t>1</a:t>
            </a:r>
            <a:r>
              <a:rPr lang="zh-CN" altLang="en-US" sz="2400" b="1" dirty="0">
                <a:latin typeface="+mj-lt"/>
              </a:rPr>
              <a:t>、</a:t>
            </a:r>
            <a:r>
              <a:rPr lang="zh-CN" altLang="zh-CN" sz="2400" b="1" dirty="0">
                <a:latin typeface="+mj-lt"/>
              </a:rPr>
              <a:t>系统原理框图</a:t>
            </a:r>
            <a:endParaRPr lang="zh-CN" altLang="en-US" sz="2400" b="1" dirty="0">
              <a:latin typeface="+mj-lt"/>
            </a:endParaRPr>
          </a:p>
        </p:txBody>
      </p:sp>
      <p:sp>
        <p:nvSpPr>
          <p:cNvPr id="103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1026" name="Object 1"/>
          <p:cNvGraphicFramePr>
            <a:graphicFrameLocks noChangeAspect="1"/>
          </p:cNvGraphicFramePr>
          <p:nvPr/>
        </p:nvGraphicFramePr>
        <p:xfrm>
          <a:off x="269875" y="1817688"/>
          <a:ext cx="8656638" cy="3465512"/>
        </p:xfrm>
        <a:graphic>
          <a:graphicData uri="http://schemas.openxmlformats.org/presentationml/2006/ole">
            <p:oleObj spid="_x0000_s1026" r:id="rId3" imgW="13263682" imgH="5699354" progId="">
              <p:embed/>
            </p:oleObj>
          </a:graphicData>
        </a:graphic>
      </p:graphicFrame>
      <p:pic>
        <p:nvPicPr>
          <p:cNvPr id="7" name="Picture 2"/>
          <p:cNvPicPr>
            <a:picLocks noChangeAspect="1" noChangeArrowheads="1"/>
          </p:cNvPicPr>
          <p:nvPr/>
        </p:nvPicPr>
        <p:blipFill>
          <a:blip r:embed="rId4" cstate="print"/>
          <a:srcRect/>
          <a:stretch>
            <a:fillRect/>
          </a:stretch>
        </p:blipFill>
        <p:spPr bwMode="auto">
          <a:xfrm>
            <a:off x="285387" y="1694940"/>
            <a:ext cx="8640960" cy="4235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p:txBody>
          <a:bodyPr/>
          <a:lstStyle/>
          <a:p>
            <a:r>
              <a:rPr lang="zh-CN" altLang="zh-CN" sz="2400" b="1" dirty="0" smtClean="0"/>
              <a:t> </a:t>
            </a:r>
            <a:endParaRPr lang="zh-CN" altLang="en-US" sz="2400" b="1" dirty="0" smtClean="0"/>
          </a:p>
        </p:txBody>
      </p:sp>
      <p:sp>
        <p:nvSpPr>
          <p:cNvPr id="4" name="Rectangle 3"/>
          <p:cNvSpPr txBox="1">
            <a:spLocks noChangeArrowheads="1"/>
          </p:cNvSpPr>
          <p:nvPr/>
        </p:nvSpPr>
        <p:spPr>
          <a:xfrm>
            <a:off x="390525" y="984250"/>
            <a:ext cx="8461375" cy="520700"/>
          </a:xfrm>
          <a:prstGeom prst="rect">
            <a:avLst/>
          </a:prstGeom>
        </p:spPr>
        <p:txBody>
          <a:bodyPr/>
          <a:lstStyle/>
          <a:p>
            <a:pPr>
              <a:defRPr/>
            </a:pPr>
            <a:endParaRPr lang="en-US" altLang="zh-CN" sz="2800" kern="0" dirty="0">
              <a:latin typeface="微软雅黑" pitchFamily="34" charset="-122"/>
              <a:ea typeface="微软雅黑" pitchFamily="34" charset="-122"/>
            </a:endParaRPr>
          </a:p>
        </p:txBody>
      </p:sp>
      <p:sp>
        <p:nvSpPr>
          <p:cNvPr id="5" name="矩形 4"/>
          <p:cNvSpPr/>
          <p:nvPr/>
        </p:nvSpPr>
        <p:spPr>
          <a:xfrm>
            <a:off x="479425" y="885825"/>
            <a:ext cx="5289550" cy="461963"/>
          </a:xfrm>
          <a:prstGeom prst="rect">
            <a:avLst/>
          </a:prstGeom>
        </p:spPr>
        <p:txBody>
          <a:bodyPr wrap="none">
            <a:spAutoFit/>
          </a:bodyPr>
          <a:lstStyle/>
          <a:p>
            <a:pPr>
              <a:defRPr/>
            </a:pPr>
            <a:r>
              <a:rPr lang="en-US" altLang="zh-CN" sz="2400" b="1" dirty="0">
                <a:latin typeface="+mj-lt"/>
              </a:rPr>
              <a:t>2</a:t>
            </a:r>
            <a:r>
              <a:rPr lang="zh-CN" altLang="en-US" sz="2400" b="1" dirty="0">
                <a:latin typeface="+mj-lt"/>
              </a:rPr>
              <a:t>、</a:t>
            </a:r>
            <a:r>
              <a:rPr lang="zh-CN" altLang="zh-CN" sz="2400" b="1" dirty="0">
                <a:latin typeface="+mj-lt"/>
              </a:rPr>
              <a:t>产品</a:t>
            </a:r>
            <a:r>
              <a:rPr lang="zh-CN" altLang="en-US" sz="2400" b="1" dirty="0">
                <a:latin typeface="+mj-lt"/>
              </a:rPr>
              <a:t>内部结构</a:t>
            </a:r>
            <a:r>
              <a:rPr lang="en-US" altLang="zh-CN" sz="2400" b="1" dirty="0">
                <a:latin typeface="+mj-lt"/>
              </a:rPr>
              <a:t>——</a:t>
            </a:r>
            <a:r>
              <a:rPr lang="zh-CN" altLang="en-US" sz="2400" b="1" dirty="0">
                <a:latin typeface="+mj-lt"/>
              </a:rPr>
              <a:t>各板件功能布局</a:t>
            </a:r>
          </a:p>
        </p:txBody>
      </p:sp>
      <p:pic>
        <p:nvPicPr>
          <p:cNvPr id="70658" name="Picture 2"/>
          <p:cNvPicPr>
            <a:picLocks noChangeAspect="1" noChangeArrowheads="1"/>
          </p:cNvPicPr>
          <p:nvPr/>
        </p:nvPicPr>
        <p:blipFill>
          <a:blip r:embed="rId2" cstate="print"/>
          <a:srcRect/>
          <a:stretch>
            <a:fillRect/>
          </a:stretch>
        </p:blipFill>
        <p:spPr bwMode="auto">
          <a:xfrm>
            <a:off x="1253068" y="1777681"/>
            <a:ext cx="5870221" cy="4185143"/>
          </a:xfrm>
          <a:prstGeom prst="rect">
            <a:avLst/>
          </a:prstGeom>
          <a:noFill/>
          <a:ln w="9525">
            <a:noFill/>
            <a:miter lim="800000"/>
            <a:headEnd/>
            <a:tailEnd/>
          </a:ln>
        </p:spPr>
      </p:pic>
      <p:sp>
        <p:nvSpPr>
          <p:cNvPr id="7" name="矩形 6"/>
          <p:cNvSpPr/>
          <p:nvPr/>
        </p:nvSpPr>
        <p:spPr>
          <a:xfrm>
            <a:off x="2780947" y="6032147"/>
            <a:ext cx="2385589"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30-50K-SE</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1</a:t>
            </a:r>
            <a:endParaRPr lang="en-US" altLang="zh-CN" kern="0" dirty="0">
              <a:latin typeface="楷体_GB2312"/>
              <a:ea typeface="黑体" pitchFamily="49" charset="-122"/>
            </a:endParaRPr>
          </a:p>
        </p:txBody>
      </p:sp>
      <p:sp>
        <p:nvSpPr>
          <p:cNvPr id="8" name="矩形 7"/>
          <p:cNvSpPr/>
          <p:nvPr/>
        </p:nvSpPr>
        <p:spPr>
          <a:xfrm>
            <a:off x="544107" y="1347801"/>
            <a:ext cx="1789272" cy="369332"/>
          </a:xfrm>
          <a:prstGeom prst="rect">
            <a:avLst/>
          </a:prstGeom>
        </p:spPr>
        <p:txBody>
          <a:bodyPr wrap="none">
            <a:spAutoFit/>
          </a:bodyPr>
          <a:lstStyle/>
          <a:p>
            <a:r>
              <a:rPr lang="en-US" altLang="zh-CN" kern="0" dirty="0" smtClean="0">
                <a:latin typeface="楷体_GB2312"/>
                <a:ea typeface="黑体" pitchFamily="49" charset="-122"/>
              </a:rPr>
              <a:t>30-50K-SE</a:t>
            </a:r>
            <a:r>
              <a:rPr lang="zh-CN" altLang="en-US" kern="0" dirty="0" smtClean="0">
                <a:latin typeface="楷体_GB2312"/>
                <a:ea typeface="黑体" pitchFamily="49" charset="-122"/>
              </a:rPr>
              <a:t>机型</a:t>
            </a:r>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2706" name="Picture 2"/>
          <p:cNvPicPr>
            <a:picLocks noChangeAspect="1" noChangeArrowheads="1"/>
          </p:cNvPicPr>
          <p:nvPr/>
        </p:nvPicPr>
        <p:blipFill>
          <a:blip r:embed="rId2" cstate="print"/>
          <a:srcRect/>
          <a:stretch>
            <a:fillRect/>
          </a:stretch>
        </p:blipFill>
        <p:spPr bwMode="auto">
          <a:xfrm>
            <a:off x="1399822" y="1116295"/>
            <a:ext cx="6479821" cy="4728877"/>
          </a:xfrm>
          <a:prstGeom prst="rect">
            <a:avLst/>
          </a:prstGeom>
          <a:noFill/>
          <a:ln w="9525">
            <a:noFill/>
            <a:miter lim="800000"/>
            <a:headEnd/>
            <a:tailEnd/>
          </a:ln>
        </p:spPr>
      </p:pic>
      <p:sp>
        <p:nvSpPr>
          <p:cNvPr id="4" name="矩形 3"/>
          <p:cNvSpPr/>
          <p:nvPr/>
        </p:nvSpPr>
        <p:spPr>
          <a:xfrm>
            <a:off x="3040592" y="5919259"/>
            <a:ext cx="2970685"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30-50K-SE</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2-IO</a:t>
            </a:r>
            <a:r>
              <a:rPr lang="zh-CN" altLang="en-US" kern="0" dirty="0" smtClean="0">
                <a:latin typeface="楷体_GB2312"/>
                <a:ea typeface="黑体" pitchFamily="49" charset="-122"/>
              </a:rPr>
              <a:t>板</a:t>
            </a:r>
            <a:endParaRPr lang="en-US" altLang="zh-CN" kern="0" dirty="0">
              <a:latin typeface="楷体_GB2312"/>
              <a:ea typeface="黑体"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1682" name="Picture 2"/>
          <p:cNvPicPr>
            <a:picLocks noChangeAspect="1" noChangeArrowheads="1"/>
          </p:cNvPicPr>
          <p:nvPr/>
        </p:nvPicPr>
        <p:blipFill>
          <a:blip r:embed="rId2" cstate="print"/>
          <a:srcRect/>
          <a:stretch>
            <a:fillRect/>
          </a:stretch>
        </p:blipFill>
        <p:spPr bwMode="auto">
          <a:xfrm>
            <a:off x="587021" y="2131375"/>
            <a:ext cx="4199468" cy="3278999"/>
          </a:xfrm>
          <a:prstGeom prst="rect">
            <a:avLst/>
          </a:prstGeom>
          <a:noFill/>
          <a:ln w="9525">
            <a:noFill/>
            <a:miter lim="800000"/>
            <a:headEnd/>
            <a:tailEnd/>
          </a:ln>
        </p:spPr>
      </p:pic>
      <p:sp>
        <p:nvSpPr>
          <p:cNvPr id="4" name="矩形 3"/>
          <p:cNvSpPr/>
          <p:nvPr/>
        </p:nvSpPr>
        <p:spPr>
          <a:xfrm>
            <a:off x="2871258" y="5953125"/>
            <a:ext cx="3177473"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30-50K-SE</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3-</a:t>
            </a:r>
            <a:r>
              <a:rPr lang="zh-CN" altLang="en-US" kern="0" dirty="0" smtClean="0">
                <a:latin typeface="楷体_GB2312"/>
                <a:ea typeface="黑体" pitchFamily="49" charset="-122"/>
              </a:rPr>
              <a:t>功率板</a:t>
            </a:r>
            <a:endParaRPr lang="en-US" altLang="zh-CN" kern="0" dirty="0">
              <a:latin typeface="楷体_GB2312"/>
              <a:ea typeface="黑体" pitchFamily="49" charset="-122"/>
            </a:endParaRPr>
          </a:p>
        </p:txBody>
      </p:sp>
      <p:pic>
        <p:nvPicPr>
          <p:cNvPr id="71683" name="Picture 3"/>
          <p:cNvPicPr>
            <a:picLocks noChangeAspect="1" noChangeArrowheads="1"/>
          </p:cNvPicPr>
          <p:nvPr/>
        </p:nvPicPr>
        <p:blipFill>
          <a:blip r:embed="rId3" cstate="print"/>
          <a:srcRect/>
          <a:stretch>
            <a:fillRect/>
          </a:stretch>
        </p:blipFill>
        <p:spPr bwMode="auto">
          <a:xfrm>
            <a:off x="4915253" y="1998133"/>
            <a:ext cx="3457313" cy="356288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3730" name="Picture 2"/>
          <p:cNvPicPr>
            <a:picLocks noChangeAspect="1" noChangeArrowheads="1"/>
          </p:cNvPicPr>
          <p:nvPr/>
        </p:nvPicPr>
        <p:blipFill>
          <a:blip r:embed="rId2" cstate="print"/>
          <a:srcRect/>
          <a:stretch>
            <a:fillRect/>
          </a:stretch>
        </p:blipFill>
        <p:spPr bwMode="auto">
          <a:xfrm>
            <a:off x="1185333" y="1512710"/>
            <a:ext cx="3545711" cy="3689878"/>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4380088" y="2386513"/>
            <a:ext cx="4944535" cy="2120400"/>
          </a:xfrm>
          <a:prstGeom prst="rect">
            <a:avLst/>
          </a:prstGeom>
          <a:noFill/>
          <a:ln w="9525">
            <a:noFill/>
            <a:miter lim="800000"/>
            <a:headEnd/>
            <a:tailEnd/>
          </a:ln>
          <a:scene3d>
            <a:camera prst="orthographicFront">
              <a:rot lat="0" lon="0" rev="5400000"/>
            </a:camera>
            <a:lightRig rig="threePt" dir="t"/>
          </a:scene3d>
        </p:spPr>
      </p:pic>
      <p:sp>
        <p:nvSpPr>
          <p:cNvPr id="5" name="矩形 4"/>
          <p:cNvSpPr/>
          <p:nvPr/>
        </p:nvSpPr>
        <p:spPr>
          <a:xfrm>
            <a:off x="1426280" y="5603169"/>
            <a:ext cx="3177473"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30-50K-SE</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4-</a:t>
            </a:r>
            <a:r>
              <a:rPr lang="zh-CN" altLang="en-US" kern="0" dirty="0" smtClean="0">
                <a:latin typeface="楷体_GB2312"/>
                <a:ea typeface="黑体" pitchFamily="49" charset="-122"/>
              </a:rPr>
              <a:t>显示板</a:t>
            </a:r>
            <a:endParaRPr lang="en-US" altLang="zh-CN" kern="0" dirty="0">
              <a:latin typeface="楷体_GB2312"/>
              <a:ea typeface="黑体" pitchFamily="49" charset="-122"/>
            </a:endParaRPr>
          </a:p>
        </p:txBody>
      </p:sp>
      <p:sp>
        <p:nvSpPr>
          <p:cNvPr id="6" name="矩形 5"/>
          <p:cNvSpPr/>
          <p:nvPr/>
        </p:nvSpPr>
        <p:spPr>
          <a:xfrm>
            <a:off x="5366103" y="5986992"/>
            <a:ext cx="3177473" cy="369332"/>
          </a:xfrm>
          <a:prstGeom prst="rect">
            <a:avLst/>
          </a:prstGeom>
        </p:spPr>
        <p:txBody>
          <a:bodyPr wrap="none">
            <a:spAutoFit/>
          </a:bodyPr>
          <a:lstStyle/>
          <a:p>
            <a:pPr marL="342900" indent="-342900" eaLnBrk="0" hangingPunct="0">
              <a:spcBef>
                <a:spcPct val="20000"/>
              </a:spcBef>
              <a:defRPr/>
            </a:pPr>
            <a:r>
              <a:rPr lang="en-US" altLang="zh-CN" kern="0" dirty="0" smtClean="0">
                <a:latin typeface="楷体_GB2312"/>
                <a:ea typeface="黑体" pitchFamily="49" charset="-122"/>
              </a:rPr>
              <a:t>30-50K-SE</a:t>
            </a:r>
            <a:r>
              <a:rPr lang="zh-CN" altLang="en-US" kern="0" dirty="0" smtClean="0">
                <a:latin typeface="楷体_GB2312"/>
                <a:ea typeface="黑体" pitchFamily="49" charset="-122"/>
              </a:rPr>
              <a:t>内部板件</a:t>
            </a:r>
            <a:r>
              <a:rPr lang="en-US" altLang="zh-CN" kern="0" dirty="0" smtClean="0">
                <a:latin typeface="楷体_GB2312"/>
                <a:ea typeface="黑体" pitchFamily="49" charset="-122"/>
              </a:rPr>
              <a:t>5-</a:t>
            </a:r>
            <a:r>
              <a:rPr lang="zh-CN" altLang="en-US" kern="0" dirty="0" smtClean="0">
                <a:latin typeface="楷体_GB2312"/>
                <a:ea typeface="黑体" pitchFamily="49" charset="-122"/>
              </a:rPr>
              <a:t>接线板</a:t>
            </a:r>
            <a:endParaRPr lang="en-US" altLang="zh-CN" kern="0" dirty="0">
              <a:latin typeface="楷体_GB2312"/>
              <a:ea typeface="黑体" pitchFamily="49" charset="-122"/>
            </a:endParaRPr>
          </a:p>
        </p:txBody>
      </p:sp>
    </p:spTree>
  </p:cSld>
  <p:clrMapOvr>
    <a:masterClrMapping/>
  </p:clrMapOvr>
</p:sld>
</file>

<file path=ppt/theme/theme1.xml><?xml version="1.0" encoding="utf-8"?>
<a:theme xmlns:a="http://schemas.openxmlformats.org/drawingml/2006/main" name="GW 中文">
  <a:themeElements>
    <a:clrScheme name="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fontScheme name="GW 中文">
      <a:majorFont>
        <a:latin typeface="黑体"/>
        <a:ea typeface="黑体"/>
        <a:cs typeface=""/>
      </a:majorFont>
      <a:minorFont>
        <a:latin typeface="DINOT-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GW 中文">
  <a:themeElements>
    <a:clrScheme name="1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fontScheme name="1_GW 中文">
      <a:majorFont>
        <a:latin typeface="黑体"/>
        <a:ea typeface="黑体"/>
        <a:cs typeface=""/>
      </a:majorFont>
      <a:minorFont>
        <a:latin typeface="DINOT-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GW 中文">
  <a:themeElements>
    <a:clrScheme name="2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fontScheme name="2_GW 中文">
      <a:majorFont>
        <a:latin typeface="黑体"/>
        <a:ea typeface="黑体"/>
        <a:cs typeface=""/>
      </a:majorFont>
      <a:minorFont>
        <a:latin typeface="DINOT-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GW 中文">
  <a:themeElements>
    <a:clrScheme name="3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fontScheme name="3_GW 中文">
      <a:majorFont>
        <a:latin typeface="黑体"/>
        <a:ea typeface="黑体"/>
        <a:cs typeface=""/>
      </a:majorFont>
      <a:minorFont>
        <a:latin typeface="DINOT-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GW 中文">
  <a:themeElements>
    <a:clrScheme name="4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fontScheme name="4_GW 中文">
      <a:majorFont>
        <a:latin typeface="黑体"/>
        <a:ea typeface="黑体"/>
        <a:cs typeface=""/>
      </a:majorFont>
      <a:minorFont>
        <a:latin typeface="DINOT-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GW 中文 1">
        <a:dk1>
          <a:srgbClr val="000000"/>
        </a:dk1>
        <a:lt1>
          <a:srgbClr val="FFFFFF"/>
        </a:lt1>
        <a:dk2>
          <a:srgbClr val="8CC63F"/>
        </a:dk2>
        <a:lt2>
          <a:srgbClr val="5F5F5F"/>
        </a:lt2>
        <a:accent1>
          <a:srgbClr val="4F81BD"/>
        </a:accent1>
        <a:accent2>
          <a:srgbClr val="C0504D"/>
        </a:accent2>
        <a:accent3>
          <a:srgbClr val="FFFFFF"/>
        </a:accent3>
        <a:accent4>
          <a:srgbClr val="000000"/>
        </a:accent4>
        <a:accent5>
          <a:srgbClr val="B2C1DB"/>
        </a:accent5>
        <a:accent6>
          <a:srgbClr val="AE4845"/>
        </a:accent6>
        <a:hlink>
          <a:srgbClr val="5F5F5F"/>
        </a:hlink>
        <a:folHlink>
          <a:srgbClr val="7F7F7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YY-MM-DD_WD_presentation_template</Template>
  <TotalTime>6469</TotalTime>
  <Pages>0</Pages>
  <Words>3219</Words>
  <Characters>0</Characters>
  <Application>Microsoft Office PowerPoint</Application>
  <DocSecurity>0</DocSecurity>
  <PresentationFormat>全屏显示(4:3)</PresentationFormat>
  <Lines>0</Lines>
  <Paragraphs>196</Paragraphs>
  <Slides>38</Slides>
  <Notes>1</Notes>
  <HiddenSlides>0</HiddenSlides>
  <MMClips>0</MMClips>
  <ScaleCrop>false</ScaleCrop>
  <HeadingPairs>
    <vt:vector size="6" baseType="variant">
      <vt:variant>
        <vt:lpstr>主题</vt:lpstr>
      </vt:variant>
      <vt:variant>
        <vt:i4>5</vt:i4>
      </vt:variant>
      <vt:variant>
        <vt:lpstr>嵌入 OLE 服务器</vt:lpstr>
      </vt:variant>
      <vt:variant>
        <vt:i4>0</vt:i4>
      </vt:variant>
      <vt:variant>
        <vt:lpstr>幻灯片标题</vt:lpstr>
      </vt:variant>
      <vt:variant>
        <vt:i4>38</vt:i4>
      </vt:variant>
    </vt:vector>
  </HeadingPairs>
  <TitlesOfParts>
    <vt:vector size="43" baseType="lpstr">
      <vt:lpstr>GW 中文</vt:lpstr>
      <vt:lpstr>1_GW 中文</vt:lpstr>
      <vt:lpstr>2_GW 中文</vt:lpstr>
      <vt:lpstr>3_GW 中文</vt:lpstr>
      <vt:lpstr>4_GW 中文</vt:lpstr>
      <vt:lpstr>幻灯片 1</vt:lpstr>
      <vt:lpstr>目录</vt:lpstr>
      <vt:lpstr> 一、产品概述</vt:lpstr>
      <vt:lpstr> 二、产品特点</vt:lpstr>
      <vt:lpstr> 三、产品简要原理及内部结构</vt:lpstr>
      <vt:lpstr> </vt:lpstr>
      <vt:lpstr>幻灯片 7</vt:lpstr>
      <vt:lpstr>幻灯片 8</vt:lpstr>
      <vt:lpstr>幻灯片 9</vt:lpstr>
      <vt:lpstr>幻灯片 10</vt:lpstr>
      <vt:lpstr>幻灯片 11</vt:lpstr>
      <vt:lpstr>幻灯片 12</vt:lpstr>
      <vt:lpstr>幻灯片 13</vt:lpstr>
      <vt:lpstr>四、电路原理</vt:lpstr>
      <vt:lpstr>幻灯片 15</vt:lpstr>
      <vt:lpstr>幻灯片 16</vt:lpstr>
      <vt:lpstr>幻灯片 17</vt:lpstr>
      <vt:lpstr>幻灯片 18</vt:lpstr>
      <vt:lpstr>幻灯片 19</vt:lpstr>
      <vt:lpstr>五、常见警告和错误代码</vt:lpstr>
      <vt:lpstr>幻灯片 21</vt:lpstr>
      <vt:lpstr>幻灯片 22</vt:lpstr>
      <vt:lpstr>幻灯片 23</vt:lpstr>
      <vt:lpstr>十、常见警告和错误代码</vt:lpstr>
      <vt:lpstr>幻灯片 25</vt:lpstr>
      <vt:lpstr>幻灯片 26</vt:lpstr>
      <vt:lpstr>幻灯片 27</vt:lpstr>
      <vt:lpstr>幻灯片 28</vt:lpstr>
      <vt:lpstr>幻灯片 29</vt:lpstr>
      <vt:lpstr>幻灯片 30</vt:lpstr>
      <vt:lpstr>幻灯片 31</vt:lpstr>
      <vt:lpstr>幻灯片 32</vt:lpstr>
      <vt:lpstr>十一、 故障案例分析</vt:lpstr>
      <vt:lpstr>幻灯片 34</vt:lpstr>
      <vt:lpstr>幻灯片 35</vt:lpstr>
      <vt:lpstr>幻灯片 36</vt:lpstr>
      <vt:lpstr>故障案例二  PV绝缘阻抗低（ISO）</vt:lpstr>
      <vt:lpstr>幻灯片 38</vt:lpstr>
    </vt:vector>
  </TitlesOfParts>
  <Company>FiSh'S WebSite 徐晓维</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737</cp:revision>
  <cp:lastPrinted>1899-12-30T00:00:00Z</cp:lastPrinted>
  <dcterms:created xsi:type="dcterms:W3CDTF">2010-05-08T02:40:30Z</dcterms:created>
  <dcterms:modified xsi:type="dcterms:W3CDTF">2017-03-28T01:35:45Z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2052-6.6.0.2699</vt:lpwstr>
  </property>
</Properties>
</file>