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30" r:id="rId3"/>
    <p:sldId id="1069" r:id="rId4"/>
    <p:sldId id="1066" r:id="rId5"/>
    <p:sldId id="535" r:id="rId6"/>
    <p:sldId id="539" r:id="rId7"/>
    <p:sldId id="1062" r:id="rId8"/>
    <p:sldId id="543" r:id="rId9"/>
    <p:sldId id="544" r:id="rId10"/>
    <p:sldId id="545" r:id="rId11"/>
    <p:sldId id="426" r:id="rId12"/>
    <p:sldId id="1065" r:id="rId13"/>
    <p:sldId id="526" r:id="rId14"/>
    <p:sldId id="354" r:id="rId15"/>
    <p:sldId id="499" r:id="rId16"/>
    <p:sldId id="419" r:id="rId17"/>
    <p:sldId id="510" r:id="rId18"/>
    <p:sldId id="420" r:id="rId19"/>
    <p:sldId id="511" r:id="rId20"/>
    <p:sldId id="527" r:id="rId21"/>
    <p:sldId id="1068" r:id="rId22"/>
  </p:sldIdLst>
  <p:sldSz cx="11522075" cy="6480175"/>
  <p:notesSz cx="9926638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20" clrIdx="0"/>
  <p:cmAuthor id="1" name="Iverson" initials="I" lastIdx="1" clrIdx="1">
    <p:extLst>
      <p:ext uri="{19B8F6BF-5375-455C-9EA6-DF929625EA0E}">
        <p15:presenceInfo xmlns:p15="http://schemas.microsoft.com/office/powerpoint/2012/main" userId="Iv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B92A"/>
    <a:srgbClr val="575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3" autoAdjust="0"/>
    <p:restoredTop sz="93937" autoAdjust="0"/>
  </p:normalViewPr>
  <p:slideViewPr>
    <p:cSldViewPr>
      <p:cViewPr varScale="1">
        <p:scale>
          <a:sx n="69" d="100"/>
          <a:sy n="69" d="100"/>
        </p:scale>
        <p:origin x="835" y="29"/>
      </p:cViewPr>
      <p:guideLst>
        <p:guide orient="horz" pos="2041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79D9-16B2-4623-B624-3CCECE9014E7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8C6F9-7CA4-438B-9663-F63CD6C103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28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8C6F9-7CA4-438B-9663-F63CD6C103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348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>
            <a:extLst>
              <a:ext uri="{FF2B5EF4-FFF2-40B4-BE49-F238E27FC236}">
                <a16:creationId xmlns:a16="http://schemas.microsoft.com/office/drawing/2014/main" id="{71615221-2405-4493-835E-DFBC66437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13F5B6-0E0E-4ABE-990C-489AC6DC8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灯片编号占位符 3">
            <a:extLst>
              <a:ext uri="{FF2B5EF4-FFF2-40B4-BE49-F238E27FC236}">
                <a16:creationId xmlns:a16="http://schemas.microsoft.com/office/drawing/2014/main" id="{1C952B89-88BB-4F6C-999C-63D5A809C7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D6858D-DC0E-47AF-912E-44AFA7E1DB8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59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>
            <a:extLst>
              <a:ext uri="{FF2B5EF4-FFF2-40B4-BE49-F238E27FC236}">
                <a16:creationId xmlns:a16="http://schemas.microsoft.com/office/drawing/2014/main" id="{E9C0E487-059F-4658-BEFA-8F257F40E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>
            <a:extLst>
              <a:ext uri="{FF2B5EF4-FFF2-40B4-BE49-F238E27FC236}">
                <a16:creationId xmlns:a16="http://schemas.microsoft.com/office/drawing/2014/main" id="{1A4E3721-8EC9-49C8-BE3B-88D2B8438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13668" name="灯片编号占位符 3">
            <a:extLst>
              <a:ext uri="{FF2B5EF4-FFF2-40B4-BE49-F238E27FC236}">
                <a16:creationId xmlns:a16="http://schemas.microsoft.com/office/drawing/2014/main" id="{301B8BFA-C8C2-40B3-98D9-1C0EE78477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73B0EB-AF15-488A-8D29-AE57D4D7798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309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>
            <a:extLst>
              <a:ext uri="{FF2B5EF4-FFF2-40B4-BE49-F238E27FC236}">
                <a16:creationId xmlns:a16="http://schemas.microsoft.com/office/drawing/2014/main" id="{4A2E7045-9F71-4B01-B07B-6525A6B24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>
            <a:extLst>
              <a:ext uri="{FF2B5EF4-FFF2-40B4-BE49-F238E27FC236}">
                <a16:creationId xmlns:a16="http://schemas.microsoft.com/office/drawing/2014/main" id="{499A0798-AB6C-4355-BE8F-FC41ACFF1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75780" name="灯片编号占位符 3">
            <a:extLst>
              <a:ext uri="{FF2B5EF4-FFF2-40B4-BE49-F238E27FC236}">
                <a16:creationId xmlns:a16="http://schemas.microsoft.com/office/drawing/2014/main" id="{46EFEF58-BA18-4F85-B5A7-C0E6C6C36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B6204D-D4FF-4101-838E-DB062B32159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id="{2A7DC54F-0B9D-4A99-A59A-CA84A794F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id="{FAC29B36-F51B-427F-A781-0605480BD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77828" name="灯片编号占位符 3">
            <a:extLst>
              <a:ext uri="{FF2B5EF4-FFF2-40B4-BE49-F238E27FC236}">
                <a16:creationId xmlns:a16="http://schemas.microsoft.com/office/drawing/2014/main" id="{9C0E3D58-B77D-44EA-B6BD-5E92C521B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AEF480-97D5-4FBC-BBF3-3133FB8CB8D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>
            <a:extLst>
              <a:ext uri="{FF2B5EF4-FFF2-40B4-BE49-F238E27FC236}">
                <a16:creationId xmlns:a16="http://schemas.microsoft.com/office/drawing/2014/main" id="{190613AF-ED70-48FA-A8FA-962979BAB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05F3FA-9E58-4C02-8037-0F6B9C4A5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4108" indent="-864108">
              <a:defRPr/>
            </a:pPr>
            <a:endParaRPr lang="zh-CN" altLang="en-US" dirty="0"/>
          </a:p>
        </p:txBody>
      </p:sp>
      <p:sp>
        <p:nvSpPr>
          <p:cNvPr id="79876" name="灯片编号占位符 3">
            <a:extLst>
              <a:ext uri="{FF2B5EF4-FFF2-40B4-BE49-F238E27FC236}">
                <a16:creationId xmlns:a16="http://schemas.microsoft.com/office/drawing/2014/main" id="{6D5CB5E7-5968-4C98-AA89-FEB5B4D8C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BB6D56-0B8F-4BA9-9BCC-5217FEDAC7F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>
            <a:extLst>
              <a:ext uri="{FF2B5EF4-FFF2-40B4-BE49-F238E27FC236}">
                <a16:creationId xmlns:a16="http://schemas.microsoft.com/office/drawing/2014/main" id="{A2176C6A-0B37-410E-8601-A9EC2E6E7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备注占位符 2">
            <a:extLst>
              <a:ext uri="{FF2B5EF4-FFF2-40B4-BE49-F238E27FC236}">
                <a16:creationId xmlns:a16="http://schemas.microsoft.com/office/drawing/2014/main" id="{CD5A4C1B-585F-4538-BB7A-2C23DDA2C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1924" name="灯片编号占位符 3">
            <a:extLst>
              <a:ext uri="{FF2B5EF4-FFF2-40B4-BE49-F238E27FC236}">
                <a16:creationId xmlns:a16="http://schemas.microsoft.com/office/drawing/2014/main" id="{3C2B5083-9613-4225-BE74-F875D4C176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903B35-E9C8-4982-BEE2-63A481BC079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>
            <a:extLst>
              <a:ext uri="{FF2B5EF4-FFF2-40B4-BE49-F238E27FC236}">
                <a16:creationId xmlns:a16="http://schemas.microsoft.com/office/drawing/2014/main" id="{B5314B00-4C8C-441F-93A6-BE2ED20F3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126F3B0-8B2D-4947-BF22-52EFE55C0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灯片编号占位符 3">
            <a:extLst>
              <a:ext uri="{FF2B5EF4-FFF2-40B4-BE49-F238E27FC236}">
                <a16:creationId xmlns:a16="http://schemas.microsoft.com/office/drawing/2014/main" id="{EC020902-619A-495E-8B32-C2A360F35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AB7469-0ED2-45AB-8A8F-7A0F157767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>
            <a:extLst>
              <a:ext uri="{FF2B5EF4-FFF2-40B4-BE49-F238E27FC236}">
                <a16:creationId xmlns:a16="http://schemas.microsoft.com/office/drawing/2014/main" id="{E703719B-B90B-4791-A14E-90BDC4A89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备注占位符 2">
            <a:extLst>
              <a:ext uri="{FF2B5EF4-FFF2-40B4-BE49-F238E27FC236}">
                <a16:creationId xmlns:a16="http://schemas.microsoft.com/office/drawing/2014/main" id="{F78145FD-509B-4DB4-B50E-3C5172040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6020" name="灯片编号占位符 3">
            <a:extLst>
              <a:ext uri="{FF2B5EF4-FFF2-40B4-BE49-F238E27FC236}">
                <a16:creationId xmlns:a16="http://schemas.microsoft.com/office/drawing/2014/main" id="{3F44FE98-348D-4320-87B5-442B9DE71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D3A0D6-A09B-4EF4-8479-DAC5A9B8024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E3484-DD6E-4B4C-BA0E-F0B30BADB6C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8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CDB24454-5445-41F7-9E77-9FA68223A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8B5A4FE3-C0BE-435C-81A3-E70CF0B55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/>
              <a:t>I will from these seven aspects to introduce them, hopefully it can offer a overall view of Growatt solution for all our partners.</a:t>
            </a:r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6CC2F55A-5D93-481D-811B-C1D1BB23E1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3862FA-A755-4F96-8754-0F6D14F288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8C6F9-7CA4-438B-9663-F63CD6C103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05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E0326-3E46-4EC1-B3D8-E0066B4A41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673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B1A8CFAC-C810-4C03-9327-AB75C20BE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5305B856-5269-4D1B-AC5C-9C2E0582E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zh-CN" dirty="0"/>
              <a:t>1. This the modular Low voltage battery, ARK battery, which we promote mostly, single battery module is 2.56kWh, maximum 10 units in parallel reaching 25.6kWh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altLang="zh-CN" dirty="0"/>
              <a:t>The materials of the battery is LPF, which guarantee its excellent safety, and easy installation with modular and stacked design.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altLang="zh-CN" dirty="0"/>
              <a:t>Also the system supports remote firmware upgrade and monitoring, which can save the maintenance cost in site.</a:t>
            </a:r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FBF1E13B-D75E-4658-B3D6-381CF6AAFE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876989-CD13-405F-A627-DCBE520FBD3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33089D7A-EFA8-472C-98E9-047369F60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12AB6230-DC1E-454D-8CA4-80B6B01B6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zh-CN" dirty="0"/>
              <a:t>1. This the modular Low voltage battery, ARK battery, which we promote mostly, single battery module is 2.56kWh, maximum 10 units in parallel reaching 25.6kWh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altLang="zh-CN" dirty="0"/>
              <a:t>The materials of the battery is LPF, which guarantee its excellent safety, and easy installation with modular and stacked design.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altLang="zh-CN" dirty="0"/>
              <a:t>Also the system supports remote firmware upgrade and monitoring, which can save the maintenance cost in site.</a:t>
            </a:r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0F135166-2983-4C1E-B83F-66A3A254FB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6E177C-C4B5-4437-B26F-7E8508D8B2E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F7CE9A88-19F7-42F3-A021-46D9C32717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id="{F66B33A9-E641-4FF3-90FF-2F07F4E55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/>
              <a:t>We also offer the Tower Low voltage option for our customer, GBLI6532, single battery system is 6.5kWh, maximum 2 pcs in parallel reaching 13kWh.</a:t>
            </a:r>
            <a:endParaRPr lang="zh-CN" altLang="en-US"/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id="{55F1024C-FBDC-40E9-82B0-245043C3F6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A25EE7-7E15-4802-9C71-9026EAA6036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B302F851-5F7D-4182-877B-7CB1F8BBAE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D363124B-0B47-4EF9-9D8D-8D0F4E928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64E9C520-F36F-4863-A1BF-6DBD4CABE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3D8791-E926-492F-8B04-D19EF9A9D41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45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9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25896" y="244507"/>
            <a:ext cx="3266589" cy="522464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26131" y="244507"/>
            <a:ext cx="9607730" cy="522464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1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1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10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6132" y="1428039"/>
            <a:ext cx="6437159" cy="40411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55326" y="1428039"/>
            <a:ext cx="6437159" cy="40411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56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32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56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2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5" y="258007"/>
            <a:ext cx="3790683" cy="10980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58007"/>
            <a:ext cx="6441160" cy="5530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5" y="1356037"/>
            <a:ext cx="3790683" cy="44326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6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4536122"/>
            <a:ext cx="6913245" cy="5355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071637"/>
            <a:ext cx="6913245" cy="76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75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12041"/>
            <a:ext cx="10369868" cy="42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17604-1C4F-426E-8489-EDF843F3BB35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006163"/>
            <a:ext cx="364865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23918-8891-48A2-90B6-1E66730062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43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794"/>
            <a:ext cx="11522075" cy="64801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>
                  <a:shade val="100000"/>
                  <a:satMod val="115000"/>
                  <a:lumMod val="9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anchor="ctr"/>
          <a:lstStyle/>
          <a:p>
            <a:pPr algn="ctr" defTabSz="1152144"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024733" y="1079708"/>
            <a:ext cx="8497342" cy="3312367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anchor="ctr"/>
          <a:lstStyle/>
          <a:p>
            <a:pPr algn="ctr" defTabSz="1152144">
              <a:defRPr/>
            </a:pPr>
            <a:endParaRPr lang="zh-CN" altLang="en-US"/>
          </a:p>
        </p:txBody>
      </p:sp>
      <p:sp>
        <p:nvSpPr>
          <p:cNvPr id="2053" name="文本框 6"/>
          <p:cNvSpPr txBox="1">
            <a:spLocks noChangeArrowheads="1"/>
          </p:cNvSpPr>
          <p:nvPr/>
        </p:nvSpPr>
        <p:spPr bwMode="auto">
          <a:xfrm>
            <a:off x="4032845" y="1943803"/>
            <a:ext cx="7039395" cy="93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5" rIns="45711" bIns="22855">
            <a:spAutoFit/>
          </a:bodyPr>
          <a:lstStyle>
            <a:lvl1pPr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2303463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2303463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2303463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2303463" fontAlgn="base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Generation Hybrid Storage Inverter</a:t>
            </a:r>
          </a:p>
          <a:p>
            <a:pPr>
              <a:spcAft>
                <a:spcPts val="1200"/>
              </a:spcAft>
            </a:pPr>
            <a:r>
              <a:rPr lang="en-US" altLang="zh-C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SPH 3000-6000TL BL-UP </a:t>
            </a:r>
            <a:endParaRPr lang="zh-CN" alt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6" t="41112" r="89" b="32777"/>
          <a:stretch>
            <a:fillRect/>
          </a:stretch>
        </p:blipFill>
        <p:spPr bwMode="auto">
          <a:xfrm>
            <a:off x="2880717" y="2592015"/>
            <a:ext cx="2952160" cy="16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141F5A-966A-4B6B-9486-CB9CB7D7C5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b="11479"/>
          <a:stretch/>
        </p:blipFill>
        <p:spPr>
          <a:xfrm>
            <a:off x="6717" y="1079708"/>
            <a:ext cx="3024733" cy="33123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2B0B387-079D-4BAC-8D38-F6EED502BA26}"/>
              </a:ext>
            </a:extLst>
          </p:cNvPr>
          <p:cNvSpPr txBox="1"/>
          <p:nvPr/>
        </p:nvSpPr>
        <p:spPr>
          <a:xfrm>
            <a:off x="731094" y="5472235"/>
            <a:ext cx="2725687" cy="197416"/>
          </a:xfrm>
          <a:prstGeom prst="rect">
            <a:avLst/>
          </a:prstGeom>
          <a:noFill/>
        </p:spPr>
        <p:txBody>
          <a:bodyPr wrap="square" lIns="45711" tIns="22855" rIns="45711" bIns="22855">
            <a:spAutoFit/>
          </a:bodyPr>
          <a:lstStyle/>
          <a:p>
            <a:pPr defTabSz="1152144">
              <a:lnSpc>
                <a:spcPts val="1250"/>
              </a:lnSpc>
              <a:defRPr/>
            </a:pP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SHENZHEN GROWATT NEW ENERGY CO.,LTD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2F0573-67A4-4981-8EEA-16CAB0C3D9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4" b="25002"/>
          <a:stretch/>
        </p:blipFill>
        <p:spPr bwMode="auto">
          <a:xfrm>
            <a:off x="8713365" y="5040287"/>
            <a:ext cx="2675071" cy="9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69BEA4DA-9EB1-406F-A80D-144E5C58B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5453" y="3530723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23034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23034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23034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2303463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June, 2021</a:t>
            </a:r>
            <a:endParaRPr lang="zh-CN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4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7E5BDB3-15D4-47A0-9339-CC3FED4F3B69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45061" name="图片 23">
            <a:extLst>
              <a:ext uri="{FF2B5EF4-FFF2-40B4-BE49-F238E27FC236}">
                <a16:creationId xmlns:a16="http://schemas.microsoft.com/office/drawing/2014/main" id="{961768E8-37C6-47F8-B97C-667C91B7A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本框 14">
            <a:extLst>
              <a:ext uri="{FF2B5EF4-FFF2-40B4-BE49-F238E27FC236}">
                <a16:creationId xmlns:a16="http://schemas.microsoft.com/office/drawing/2014/main" id="{2B420F31-B45B-4898-B35C-104BED8D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404" y="2664292"/>
            <a:ext cx="424763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GBLI6532 Battery System</a:t>
            </a:r>
            <a:endParaRPr lang="zh-CN" alt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E7B8DBC-89ED-4219-9645-46A1FD3831DE}"/>
              </a:ext>
            </a:extLst>
          </p:cNvPr>
          <p:cNvSpPr txBox="1"/>
          <p:nvPr/>
        </p:nvSpPr>
        <p:spPr>
          <a:xfrm>
            <a:off x="6156673" y="3023817"/>
            <a:ext cx="4788108" cy="18933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6.5kWh / System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capacity : 6.5kWh ~ 13 kWh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safety of cobalt free LiFePO4 battery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Wall-mounted or floor installation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firmware upgrade</a:t>
            </a:r>
          </a:p>
        </p:txBody>
      </p:sp>
      <p:pic>
        <p:nvPicPr>
          <p:cNvPr id="45064" name="图片 3">
            <a:extLst>
              <a:ext uri="{FF2B5EF4-FFF2-40B4-BE49-F238E27FC236}">
                <a16:creationId xmlns:a16="http://schemas.microsoft.com/office/drawing/2014/main" id="{7BE18902-1EC9-4AEB-B467-8E70DA06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42" y="1331749"/>
            <a:ext cx="6148428" cy="442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ïŝ1iḓè">
            <a:extLst>
              <a:ext uri="{FF2B5EF4-FFF2-40B4-BE49-F238E27FC236}">
                <a16:creationId xmlns:a16="http://schemas.microsoft.com/office/drawing/2014/main" id="{736ECB94-71A4-4554-9861-9CEC9A8E8060}"/>
              </a:ext>
            </a:extLst>
          </p:cNvPr>
          <p:cNvSpPr txBox="1"/>
          <p:nvPr/>
        </p:nvSpPr>
        <p:spPr>
          <a:xfrm>
            <a:off x="864494" y="503783"/>
            <a:ext cx="583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kern="0">
                <a:solidFill>
                  <a:srgbClr val="92D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1152144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Compatible Battery – GBLI6532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CBE3280-0846-496E-A15A-3150AF4C4A72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30725" name="图片 23">
            <a:extLst>
              <a:ext uri="{FF2B5EF4-FFF2-40B4-BE49-F238E27FC236}">
                <a16:creationId xmlns:a16="http://schemas.microsoft.com/office/drawing/2014/main" id="{C681D42D-E8F7-452F-BCD0-6E5320F57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4233F873-9911-4216-A83B-388097C77D85}"/>
              </a:ext>
            </a:extLst>
          </p:cNvPr>
          <p:cNvSpPr/>
          <p:nvPr/>
        </p:nvSpPr>
        <p:spPr>
          <a:xfrm>
            <a:off x="144753" y="1810322"/>
            <a:ext cx="11232568" cy="3599215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1F24F9-640F-44DB-B9F5-61AA453D6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"/>
          <a:stretch/>
        </p:blipFill>
        <p:spPr>
          <a:xfrm>
            <a:off x="432445" y="1943943"/>
            <a:ext cx="8057535" cy="31157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349090B-B5E5-4667-BF8E-C21F9EBEB8B6}"/>
              </a:ext>
            </a:extLst>
          </p:cNvPr>
          <p:cNvSpPr txBox="1"/>
          <p:nvPr/>
        </p:nvSpPr>
        <p:spPr>
          <a:xfrm>
            <a:off x="808247" y="611906"/>
            <a:ext cx="5456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System Solutions – Hybrid Storage System</a:t>
            </a:r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C4D66E96-6179-4778-AD87-569B03AC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37" y="5472335"/>
            <a:ext cx="80938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UPS function for the area where grid is not stable, customer can</a:t>
            </a:r>
            <a:r>
              <a:rPr lang="zh-CN" altLang="en-US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zh-CN" altLang="en-US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zh-CN" altLang="en-US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backup box</a:t>
            </a:r>
            <a:endParaRPr lang="zh-CN" altLang="en-US" sz="1400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303E8195-9548-4C7A-865C-9B2FEC40A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05" y="1368257"/>
            <a:ext cx="5888110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92D050"/>
              </a:buClr>
            </a:pPr>
            <a:r>
              <a:rPr lang="en-US" altLang="zh-CN" sz="16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Single-phase hybrid Inverter for new installation</a:t>
            </a:r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04DF9369-1E3D-4376-BE04-8EEC13878AF3}"/>
              </a:ext>
            </a:extLst>
          </p:cNvPr>
          <p:cNvSpPr txBox="1"/>
          <p:nvPr/>
        </p:nvSpPr>
        <p:spPr bwMode="auto">
          <a:xfrm>
            <a:off x="8353325" y="3460367"/>
            <a:ext cx="2736304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 3000-6000TL BL-UP</a:t>
            </a:r>
          </a:p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 LV Battery</a:t>
            </a:r>
          </a:p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Meter/CT</a:t>
            </a:r>
          </a:p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Datalogger</a:t>
            </a:r>
          </a:p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ShineSever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ShinePhone</a:t>
            </a:r>
            <a:endParaRPr lang="en-US" altLang="zh-CN" sz="138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17E297C5-F27A-4A1A-A6D3-64F1FADDC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7135" y="3071478"/>
            <a:ext cx="1727782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i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Growatt offers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2A7F45FE-0A1E-490B-8CD7-1F52542D1A6C}"/>
              </a:ext>
            </a:extLst>
          </p:cNvPr>
          <p:cNvSpPr/>
          <p:nvPr/>
        </p:nvSpPr>
        <p:spPr>
          <a:xfrm>
            <a:off x="144753" y="1810322"/>
            <a:ext cx="11232568" cy="4022053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248A54EB-52FF-4D0E-8EF5-5F7ACB474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717" y="1439887"/>
            <a:ext cx="5761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92D050"/>
              </a:buClr>
            </a:pPr>
            <a:r>
              <a:rPr lang="en-US" altLang="zh-CN" sz="16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inverter solution for retrofit project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3A1CA4-7B65-4CCE-98BC-5B1F83402118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FDF299-A36F-4592-8B02-39A246076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16"/>
          <a:stretch/>
        </p:blipFill>
        <p:spPr>
          <a:xfrm>
            <a:off x="576461" y="1943943"/>
            <a:ext cx="9306370" cy="381642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608C95C-9F5B-42B6-BA66-A147D967EDE5}"/>
              </a:ext>
            </a:extLst>
          </p:cNvPr>
          <p:cNvSpPr txBox="1"/>
          <p:nvPr/>
        </p:nvSpPr>
        <p:spPr bwMode="auto">
          <a:xfrm>
            <a:off x="288429" y="5832375"/>
            <a:ext cx="6480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2D050"/>
              </a:buClr>
              <a:defRPr/>
            </a:pP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Only support two smart meters during this application, CTs cannot work well</a:t>
            </a:r>
            <a:endParaRPr lang="zh-CN" altLang="en-US" sz="1400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AB5FF9-A8DC-4174-BCB7-08D3A8EF8CDF}"/>
              </a:ext>
            </a:extLst>
          </p:cNvPr>
          <p:cNvSpPr txBox="1"/>
          <p:nvPr/>
        </p:nvSpPr>
        <p:spPr>
          <a:xfrm>
            <a:off x="808247" y="611906"/>
            <a:ext cx="826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System Solutions – AC Coupled for Retrofit System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93B232D-CC2E-4469-B9E2-07034AF0B894}"/>
              </a:ext>
            </a:extLst>
          </p:cNvPr>
          <p:cNvSpPr txBox="1"/>
          <p:nvPr/>
        </p:nvSpPr>
        <p:spPr bwMode="auto">
          <a:xfrm>
            <a:off x="6985173" y="5544343"/>
            <a:ext cx="40681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2D050"/>
              </a:buClr>
              <a:defRPr/>
            </a:pPr>
            <a:r>
              <a:rPr lang="en-US" altLang="zh-CN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AC-Coupled function with third-party inverter</a:t>
            </a:r>
            <a:endParaRPr lang="zh-CN" alt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5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文本框 10">
            <a:extLst>
              <a:ext uri="{FF2B5EF4-FFF2-40B4-BE49-F238E27FC236}">
                <a16:creationId xmlns:a16="http://schemas.microsoft.com/office/drawing/2014/main" id="{E84E6855-7535-4F16-9C4B-20FF2D4AA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238" y="1292066"/>
            <a:ext cx="43038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 b="1" i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Storage Inverters Work in Parallel</a:t>
            </a:r>
            <a:endParaRPr lang="zh-CN" altLang="en-US" sz="1600" b="1" i="1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4940E3A-64E1-4CB5-B43F-70D1943DB089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D244A8D-3EFD-42E2-AB18-628803800215}"/>
              </a:ext>
            </a:extLst>
          </p:cNvPr>
          <p:cNvSpPr/>
          <p:nvPr/>
        </p:nvSpPr>
        <p:spPr>
          <a:xfrm>
            <a:off x="144753" y="1584130"/>
            <a:ext cx="11232568" cy="4572234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29" name="文本框 20">
            <a:extLst>
              <a:ext uri="{FF2B5EF4-FFF2-40B4-BE49-F238E27FC236}">
                <a16:creationId xmlns:a16="http://schemas.microsoft.com/office/drawing/2014/main" id="{8F869542-392F-4922-B09C-8DE59F7B1142}"/>
              </a:ext>
            </a:extLst>
          </p:cNvPr>
          <p:cNvSpPr txBox="1"/>
          <p:nvPr/>
        </p:nvSpPr>
        <p:spPr>
          <a:xfrm>
            <a:off x="7417221" y="4608239"/>
            <a:ext cx="3960440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SEM-E as the management center</a:t>
            </a:r>
          </a:p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10 pcs SPH in parallel operation up to 100kW storage system </a:t>
            </a:r>
          </a:p>
          <a:p>
            <a:pPr marL="228554" indent="-228554">
              <a:spcAft>
                <a:spcPts val="756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 pcs SPH in parallel if enabling export limit function</a:t>
            </a:r>
          </a:p>
        </p:txBody>
      </p:sp>
      <p:grpSp>
        <p:nvGrpSpPr>
          <p:cNvPr id="77832" name="组合 5">
            <a:extLst>
              <a:ext uri="{FF2B5EF4-FFF2-40B4-BE49-F238E27FC236}">
                <a16:creationId xmlns:a16="http://schemas.microsoft.com/office/drawing/2014/main" id="{39DCBD1D-21B2-4BE3-9A01-49AFC312D682}"/>
              </a:ext>
            </a:extLst>
          </p:cNvPr>
          <p:cNvGrpSpPr>
            <a:grpSpLocks/>
          </p:cNvGrpSpPr>
          <p:nvPr/>
        </p:nvGrpSpPr>
        <p:grpSpPr bwMode="auto">
          <a:xfrm>
            <a:off x="360437" y="1727919"/>
            <a:ext cx="10561138" cy="3743660"/>
            <a:chOff x="648073" y="3744913"/>
            <a:chExt cx="21124490" cy="7488237"/>
          </a:xfrm>
        </p:grpSpPr>
        <p:pic>
          <p:nvPicPr>
            <p:cNvPr id="77833" name="图片 16">
              <a:extLst>
                <a:ext uri="{FF2B5EF4-FFF2-40B4-BE49-F238E27FC236}">
                  <a16:creationId xmlns:a16="http://schemas.microsoft.com/office/drawing/2014/main" id="{3A7AD6B7-1355-42FF-AE63-4E619CA4B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3" y="3744913"/>
              <a:ext cx="20980400" cy="748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9CBD7C1-B36F-4DDA-8C6F-2A1FF30C8B19}"/>
                </a:ext>
              </a:extLst>
            </p:cNvPr>
            <p:cNvSpPr txBox="1"/>
            <p:nvPr/>
          </p:nvSpPr>
          <p:spPr>
            <a:xfrm>
              <a:off x="15339247" y="5976938"/>
              <a:ext cx="1582006" cy="554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SEM-E</a:t>
              </a:r>
              <a:endParaRPr lang="zh-CN" altLang="en-US" sz="1200" dirty="0"/>
            </a:p>
          </p:txBody>
        </p:sp>
        <p:pic>
          <p:nvPicPr>
            <p:cNvPr id="77835" name="图片 9">
              <a:extLst>
                <a:ext uri="{FF2B5EF4-FFF2-40B4-BE49-F238E27FC236}">
                  <a16:creationId xmlns:a16="http://schemas.microsoft.com/office/drawing/2014/main" id="{1705F95D-B168-47FD-AC4E-FA4E53BD1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73" y="5904905"/>
              <a:ext cx="3384376" cy="267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6" name="图片 10">
              <a:extLst>
                <a:ext uri="{FF2B5EF4-FFF2-40B4-BE49-F238E27FC236}">
                  <a16:creationId xmlns:a16="http://schemas.microsoft.com/office/drawing/2014/main" id="{BE124963-C9D9-4192-B083-FFFC0A09C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5760889"/>
              <a:ext cx="3384376" cy="267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7" name="图片 11">
              <a:extLst>
                <a:ext uri="{FF2B5EF4-FFF2-40B4-BE49-F238E27FC236}">
                  <a16:creationId xmlns:a16="http://schemas.microsoft.com/office/drawing/2014/main" id="{1950C280-1CB9-4AF0-8B16-AFA03440A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017" y="5904905"/>
              <a:ext cx="3384376" cy="267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8" name="图片 4">
              <a:extLst>
                <a:ext uri="{FF2B5EF4-FFF2-40B4-BE49-F238E27FC236}">
                  <a16:creationId xmlns:a16="http://schemas.microsoft.com/office/drawing/2014/main" id="{CDD7F73F-8479-4357-A37F-1013C8A4B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3649" y="6336953"/>
              <a:ext cx="2520280" cy="212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2794228-459B-4535-B5B9-491AA96CD263}"/>
              </a:ext>
            </a:extLst>
          </p:cNvPr>
          <p:cNvSpPr txBox="1"/>
          <p:nvPr/>
        </p:nvSpPr>
        <p:spPr>
          <a:xfrm>
            <a:off x="808247" y="611906"/>
            <a:ext cx="6880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System Solutions – Parallel Extension</a:t>
            </a:r>
            <a:endParaRPr lang="zh-CN" altLang="en-US" dirty="0"/>
          </a:p>
        </p:txBody>
      </p:sp>
      <p:pic>
        <p:nvPicPr>
          <p:cNvPr id="14" name="图片 30">
            <a:extLst>
              <a:ext uri="{FF2B5EF4-FFF2-40B4-BE49-F238E27FC236}">
                <a16:creationId xmlns:a16="http://schemas.microsoft.com/office/drawing/2014/main" id="{741CF49E-19AC-48DB-870A-8B717D8B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" y="2736031"/>
            <a:ext cx="1891370" cy="143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D05C6F02-ECD6-41B5-94A4-6CB127DB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00" y="2736031"/>
            <a:ext cx="1894933" cy="14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15DC667A-0A65-45C6-AD3F-AED45088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45" y="2664023"/>
            <a:ext cx="1894933" cy="14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68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图片 23">
            <a:extLst>
              <a:ext uri="{FF2B5EF4-FFF2-40B4-BE49-F238E27FC236}">
                <a16:creationId xmlns:a16="http://schemas.microsoft.com/office/drawing/2014/main" id="{93CD49CD-903E-4A5B-92F1-B41A3A4A4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0" b="86665"/>
          <a:stretch>
            <a:fillRect/>
          </a:stretch>
        </p:blipFill>
        <p:spPr bwMode="auto">
          <a:xfrm>
            <a:off x="9289221" y="793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2" descr="D:\桌面文件\共用素材\白色logo.png">
            <a:extLst>
              <a:ext uri="{FF2B5EF4-FFF2-40B4-BE49-F238E27FC236}">
                <a16:creationId xmlns:a16="http://schemas.microsoft.com/office/drawing/2014/main" id="{55746AB9-42EB-4812-BA8B-F281BF79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3" y="261111"/>
            <a:ext cx="1772227" cy="43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9CECD92-A017-4373-8CE1-510107C67A7C}"/>
              </a:ext>
            </a:extLst>
          </p:cNvPr>
          <p:cNvGrpSpPr>
            <a:grpSpLocks/>
          </p:cNvGrpSpPr>
          <p:nvPr/>
        </p:nvGrpSpPr>
        <p:grpSpPr bwMode="auto">
          <a:xfrm>
            <a:off x="-71121" y="1296034"/>
            <a:ext cx="7127796" cy="4860330"/>
            <a:chOff x="241141" y="1282528"/>
            <a:chExt cx="6504674" cy="3882577"/>
          </a:xfrm>
        </p:grpSpPr>
        <p:pic>
          <p:nvPicPr>
            <p:cNvPr id="112649" name="图片 25">
              <a:extLst>
                <a:ext uri="{FF2B5EF4-FFF2-40B4-BE49-F238E27FC236}">
                  <a16:creationId xmlns:a16="http://schemas.microsoft.com/office/drawing/2014/main" id="{1FCFDD7B-FD65-494C-9E61-CFCF6EDE6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80" y="4294544"/>
              <a:ext cx="1547664" cy="870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0" name="图片 26">
              <a:extLst>
                <a:ext uri="{FF2B5EF4-FFF2-40B4-BE49-F238E27FC236}">
                  <a16:creationId xmlns:a16="http://schemas.microsoft.com/office/drawing/2014/main" id="{DBB53EF0-AFB4-464E-AF07-47C4ECB53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018" y="2332076"/>
              <a:ext cx="3065525" cy="172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1" name="图片 27">
              <a:extLst>
                <a:ext uri="{FF2B5EF4-FFF2-40B4-BE49-F238E27FC236}">
                  <a16:creationId xmlns:a16="http://schemas.microsoft.com/office/drawing/2014/main" id="{188FF5B0-E7FA-4C8F-ACC5-8F824A754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" y="2866130"/>
              <a:ext cx="2740729" cy="154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2" name="图片 28">
              <a:extLst>
                <a:ext uri="{FF2B5EF4-FFF2-40B4-BE49-F238E27FC236}">
                  <a16:creationId xmlns:a16="http://schemas.microsoft.com/office/drawing/2014/main" id="{B02675F6-FB8C-4670-854B-4B531D549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002" y="3425969"/>
              <a:ext cx="2740729" cy="154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3" name="图片 29">
              <a:extLst>
                <a:ext uri="{FF2B5EF4-FFF2-40B4-BE49-F238E27FC236}">
                  <a16:creationId xmlns:a16="http://schemas.microsoft.com/office/drawing/2014/main" id="{A78E3705-4B72-435A-BE8C-260DE7E2A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722" y="1626901"/>
              <a:ext cx="1859469" cy="104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4" name="图片 30">
              <a:extLst>
                <a:ext uri="{FF2B5EF4-FFF2-40B4-BE49-F238E27FC236}">
                  <a16:creationId xmlns:a16="http://schemas.microsoft.com/office/drawing/2014/main" id="{9719938B-BE34-4C19-AD64-218753682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90" y="1505843"/>
              <a:ext cx="2371271" cy="133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5" name="图片 31">
              <a:extLst>
                <a:ext uri="{FF2B5EF4-FFF2-40B4-BE49-F238E27FC236}">
                  <a16:creationId xmlns:a16="http://schemas.microsoft.com/office/drawing/2014/main" id="{13561508-B3FC-43A5-958D-29460840C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123" y="2991868"/>
              <a:ext cx="2234353" cy="1256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6" name="图片 32">
              <a:extLst>
                <a:ext uri="{FF2B5EF4-FFF2-40B4-BE49-F238E27FC236}">
                  <a16:creationId xmlns:a16="http://schemas.microsoft.com/office/drawing/2014/main" id="{E703C76B-1F1A-45D3-9D6F-E932AC9AA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322" y="2003459"/>
              <a:ext cx="1859469" cy="104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7" name="图片 33">
              <a:extLst>
                <a:ext uri="{FF2B5EF4-FFF2-40B4-BE49-F238E27FC236}">
                  <a16:creationId xmlns:a16="http://schemas.microsoft.com/office/drawing/2014/main" id="{0FA7727F-FBF5-4178-A65C-997D88BE3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731" y="1282528"/>
              <a:ext cx="1859469" cy="104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8" name="图片 34">
              <a:extLst>
                <a:ext uri="{FF2B5EF4-FFF2-40B4-BE49-F238E27FC236}">
                  <a16:creationId xmlns:a16="http://schemas.microsoft.com/office/drawing/2014/main" id="{E4F4E487-1B07-43BE-9173-1C3D2D30D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46" y="1617034"/>
              <a:ext cx="1859469" cy="104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9" name="图片 35">
              <a:extLst>
                <a:ext uri="{FF2B5EF4-FFF2-40B4-BE49-F238E27FC236}">
                  <a16:creationId xmlns:a16="http://schemas.microsoft.com/office/drawing/2014/main" id="{A92E9025-1EF8-4D30-81D5-ECE1CB955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295" y="2377148"/>
              <a:ext cx="1859469" cy="104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0" name="图片 36">
              <a:extLst>
                <a:ext uri="{FF2B5EF4-FFF2-40B4-BE49-F238E27FC236}">
                  <a16:creationId xmlns:a16="http://schemas.microsoft.com/office/drawing/2014/main" id="{242FAD57-0882-48E9-A148-B9C196173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288" y="2855098"/>
              <a:ext cx="1026443" cy="577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60331618-8F0C-4702-980C-2C7651510764}"/>
              </a:ext>
            </a:extLst>
          </p:cNvPr>
          <p:cNvSpPr txBox="1"/>
          <p:nvPr/>
        </p:nvSpPr>
        <p:spPr>
          <a:xfrm>
            <a:off x="7129189" y="2257613"/>
            <a:ext cx="32736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2144">
              <a:defRPr/>
            </a:pPr>
            <a:r>
              <a:rPr lang="en-US" altLang="zh-CN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Power Plant (VPP)</a:t>
            </a:r>
            <a:endParaRPr lang="zh-CN" altLang="en-US" sz="20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C1AE77-5951-4CD8-B855-881143057FCD}"/>
              </a:ext>
            </a:extLst>
          </p:cNvPr>
          <p:cNvSpPr/>
          <p:nvPr/>
        </p:nvSpPr>
        <p:spPr>
          <a:xfrm>
            <a:off x="865390" y="990164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112648" name="Rectangle 2">
            <a:extLst>
              <a:ext uri="{FF2B5EF4-FFF2-40B4-BE49-F238E27FC236}">
                <a16:creationId xmlns:a16="http://schemas.microsoft.com/office/drawing/2014/main" id="{C6BF7260-8ECB-42A7-926A-8E968248B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072" y="2615263"/>
            <a:ext cx="4032550" cy="235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rgbClr val="373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Growatt ESS solutions provide the access to VPP, already included in the main stream VPP program in Europe and Australia.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altLang="zh-CN" sz="1400">
                <a:solidFill>
                  <a:srgbClr val="373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VPP, you’ll have chance to share the power to your neighbors or grid companies to get money, this innovation will help you to achieve the </a:t>
            </a:r>
            <a:r>
              <a:rPr lang="en-US" altLang="zh-CN" sz="1400" b="1">
                <a:solidFill>
                  <a:srgbClr val="373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energy independence</a:t>
            </a:r>
            <a:r>
              <a:rPr lang="en-US" altLang="zh-CN" sz="1400">
                <a:solidFill>
                  <a:srgbClr val="373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51EDC4F-607A-4068-A90D-74D27B9CDB3C}"/>
              </a:ext>
            </a:extLst>
          </p:cNvPr>
          <p:cNvSpPr txBox="1"/>
          <p:nvPr/>
        </p:nvSpPr>
        <p:spPr>
          <a:xfrm>
            <a:off x="808247" y="611906"/>
            <a:ext cx="5888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System Solutions – VPP Extension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50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B8F97E-7F3C-4340-A1E4-FC66129DEB1D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74757" name="图片 23">
            <a:extLst>
              <a:ext uri="{FF2B5EF4-FFF2-40B4-BE49-F238E27FC236}">
                <a16:creationId xmlns:a16="http://schemas.microsoft.com/office/drawing/2014/main" id="{5C033268-E6FF-4B91-80EA-46FACCBD7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71362EA8-B6E3-4DFE-948A-0EB4223F56B5}"/>
              </a:ext>
            </a:extLst>
          </p:cNvPr>
          <p:cNvSpPr/>
          <p:nvPr/>
        </p:nvSpPr>
        <p:spPr>
          <a:xfrm>
            <a:off x="792485" y="1367879"/>
            <a:ext cx="7496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1968" indent="-431968"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 mode to maximize the solar energy, reduce the power imported from grid</a:t>
            </a:r>
          </a:p>
          <a:p>
            <a:pPr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Priority: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&gt; Battery &gt; Grid </a:t>
            </a:r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AF735C2-B240-40FB-8A55-F066AD2EFEE3}"/>
              </a:ext>
            </a:extLst>
          </p:cNvPr>
          <p:cNvSpPr txBox="1"/>
          <p:nvPr/>
        </p:nvSpPr>
        <p:spPr>
          <a:xfrm>
            <a:off x="5040797" y="1944449"/>
            <a:ext cx="167381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works?</a:t>
            </a:r>
            <a:endParaRPr lang="zh-CN" alt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760" name="组合 6">
            <a:extLst>
              <a:ext uri="{FF2B5EF4-FFF2-40B4-BE49-F238E27FC236}">
                <a16:creationId xmlns:a16="http://schemas.microsoft.com/office/drawing/2014/main" id="{EC66EF33-D31B-4B46-8E76-E694D0D0FCB3}"/>
              </a:ext>
            </a:extLst>
          </p:cNvPr>
          <p:cNvGrpSpPr>
            <a:grpSpLocks/>
          </p:cNvGrpSpPr>
          <p:nvPr/>
        </p:nvGrpSpPr>
        <p:grpSpPr bwMode="auto">
          <a:xfrm>
            <a:off x="144753" y="2268259"/>
            <a:ext cx="11232568" cy="3527787"/>
            <a:chOff x="287338" y="4537075"/>
            <a:chExt cx="22467887" cy="7056438"/>
          </a:xfrm>
        </p:grpSpPr>
        <p:grpSp>
          <p:nvGrpSpPr>
            <p:cNvPr id="74763" name="组合 7">
              <a:extLst>
                <a:ext uri="{FF2B5EF4-FFF2-40B4-BE49-F238E27FC236}">
                  <a16:creationId xmlns:a16="http://schemas.microsoft.com/office/drawing/2014/main" id="{2F0D5923-4706-4AC3-8B5E-576DC867EC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263" y="5329238"/>
              <a:ext cx="10658475" cy="6264275"/>
              <a:chOff x="959830" y="938932"/>
              <a:chExt cx="9959546" cy="5748867"/>
            </a:xfrm>
          </p:grpSpPr>
          <p:pic>
            <p:nvPicPr>
              <p:cNvPr id="74780" name="图片 8">
                <a:extLst>
                  <a:ext uri="{FF2B5EF4-FFF2-40B4-BE49-F238E27FC236}">
                    <a16:creationId xmlns:a16="http://schemas.microsoft.com/office/drawing/2014/main" id="{5C656E47-426E-474B-96F4-B7943AB61B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830" y="938932"/>
                <a:ext cx="9959546" cy="57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箭头: 右 9">
                <a:extLst>
                  <a:ext uri="{FF2B5EF4-FFF2-40B4-BE49-F238E27FC236}">
                    <a16:creationId xmlns:a16="http://schemas.microsoft.com/office/drawing/2014/main" id="{1E496DBF-2387-4724-800C-FE123B61D7E1}"/>
                  </a:ext>
                </a:extLst>
              </p:cNvPr>
              <p:cNvSpPr/>
              <p:nvPr/>
            </p:nvSpPr>
            <p:spPr>
              <a:xfrm>
                <a:off x="3299151" y="2059276"/>
                <a:ext cx="671981" cy="358394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11" name="箭头: 右 10">
                <a:extLst>
                  <a:ext uri="{FF2B5EF4-FFF2-40B4-BE49-F238E27FC236}">
                    <a16:creationId xmlns:a16="http://schemas.microsoft.com/office/drawing/2014/main" id="{2D803EFA-A0EF-42B5-9C3E-D0C39BFB91C2}"/>
                  </a:ext>
                </a:extLst>
              </p:cNvPr>
              <p:cNvSpPr/>
              <p:nvPr/>
            </p:nvSpPr>
            <p:spPr>
              <a:xfrm rot="5400000">
                <a:off x="4724122" y="3083913"/>
                <a:ext cx="670167" cy="35750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12" name="箭头: 右 11">
                <a:extLst>
                  <a:ext uri="{FF2B5EF4-FFF2-40B4-BE49-F238E27FC236}">
                    <a16:creationId xmlns:a16="http://schemas.microsoft.com/office/drawing/2014/main" id="{C85136EE-EBEA-4071-BB28-A3255E4BB327}"/>
                  </a:ext>
                </a:extLst>
              </p:cNvPr>
              <p:cNvSpPr/>
              <p:nvPr/>
            </p:nvSpPr>
            <p:spPr>
              <a:xfrm rot="5400000">
                <a:off x="7231080" y="3032909"/>
                <a:ext cx="671623" cy="358983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13" name="箭头: 右 12">
                <a:extLst>
                  <a:ext uri="{FF2B5EF4-FFF2-40B4-BE49-F238E27FC236}">
                    <a16:creationId xmlns:a16="http://schemas.microsoft.com/office/drawing/2014/main" id="{CD6BDAAD-038D-4FC4-9C43-444E95B1B4EE}"/>
                  </a:ext>
                </a:extLst>
              </p:cNvPr>
              <p:cNvSpPr/>
              <p:nvPr/>
            </p:nvSpPr>
            <p:spPr>
              <a:xfrm>
                <a:off x="6694653" y="2038879"/>
                <a:ext cx="671980" cy="359851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14" name="箭头: 右 13">
                <a:extLst>
                  <a:ext uri="{FF2B5EF4-FFF2-40B4-BE49-F238E27FC236}">
                    <a16:creationId xmlns:a16="http://schemas.microsoft.com/office/drawing/2014/main" id="{5142EFE8-8FC8-41CE-9929-E41FA47DCFC5}"/>
                  </a:ext>
                </a:extLst>
              </p:cNvPr>
              <p:cNvSpPr/>
              <p:nvPr/>
            </p:nvSpPr>
            <p:spPr>
              <a:xfrm>
                <a:off x="8157286" y="2068017"/>
                <a:ext cx="671980" cy="359851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</p:grpSp>
        <p:grpSp>
          <p:nvGrpSpPr>
            <p:cNvPr id="74764" name="组合 16">
              <a:extLst>
                <a:ext uri="{FF2B5EF4-FFF2-40B4-BE49-F238E27FC236}">
                  <a16:creationId xmlns:a16="http://schemas.microsoft.com/office/drawing/2014/main" id="{6DB5D043-BA8E-47E9-8C97-5A5B4ADD4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53875" y="5472113"/>
              <a:ext cx="10367963" cy="6121400"/>
              <a:chOff x="984544" y="877148"/>
              <a:chExt cx="9959546" cy="5748867"/>
            </a:xfrm>
          </p:grpSpPr>
          <p:pic>
            <p:nvPicPr>
              <p:cNvPr id="74771" name="图片 17">
                <a:extLst>
                  <a:ext uri="{FF2B5EF4-FFF2-40B4-BE49-F238E27FC236}">
                    <a16:creationId xmlns:a16="http://schemas.microsoft.com/office/drawing/2014/main" id="{457FF7C9-C983-45CA-AD74-A401BA6AA0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544" y="877148"/>
                <a:ext cx="9959546" cy="57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箭头: 右 18">
                <a:extLst>
                  <a:ext uri="{FF2B5EF4-FFF2-40B4-BE49-F238E27FC236}">
                    <a16:creationId xmlns:a16="http://schemas.microsoft.com/office/drawing/2014/main" id="{1B18584D-575D-400A-BEC7-0B9E1EF2DE44}"/>
                  </a:ext>
                </a:extLst>
              </p:cNvPr>
              <p:cNvSpPr/>
              <p:nvPr/>
            </p:nvSpPr>
            <p:spPr>
              <a:xfrm>
                <a:off x="3380264" y="1984878"/>
                <a:ext cx="623710" cy="208724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74773" name="文本框 19">
                <a:extLst>
                  <a:ext uri="{FF2B5EF4-FFF2-40B4-BE49-F238E27FC236}">
                    <a16:creationId xmlns:a16="http://schemas.microsoft.com/office/drawing/2014/main" id="{43CF6574-012B-4B66-B22D-AA3ED61C3A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0464" y="1563131"/>
                <a:ext cx="755883" cy="462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endParaRPr lang="zh-CN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乘号 20">
                <a:extLst>
                  <a:ext uri="{FF2B5EF4-FFF2-40B4-BE49-F238E27FC236}">
                    <a16:creationId xmlns:a16="http://schemas.microsoft.com/office/drawing/2014/main" id="{0021BEB1-0F0F-438E-B72F-C80A792E0347}"/>
                  </a:ext>
                </a:extLst>
              </p:cNvPr>
              <p:cNvSpPr/>
              <p:nvPr/>
            </p:nvSpPr>
            <p:spPr>
              <a:xfrm>
                <a:off x="3360439" y="1148490"/>
                <a:ext cx="611511" cy="563556"/>
              </a:xfrm>
              <a:prstGeom prst="mathMultiply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22" name="箭头: 右 21">
                <a:extLst>
                  <a:ext uri="{FF2B5EF4-FFF2-40B4-BE49-F238E27FC236}">
                    <a16:creationId xmlns:a16="http://schemas.microsoft.com/office/drawing/2014/main" id="{6595AEB5-EB0D-4BD8-8DD8-87EEA7A1565F}"/>
                  </a:ext>
                </a:extLst>
              </p:cNvPr>
              <p:cNvSpPr/>
              <p:nvPr/>
            </p:nvSpPr>
            <p:spPr>
              <a:xfrm rot="16200000">
                <a:off x="4723800" y="3082624"/>
                <a:ext cx="670900" cy="359892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23" name="箭头: 右 22">
                <a:extLst>
                  <a:ext uri="{FF2B5EF4-FFF2-40B4-BE49-F238E27FC236}">
                    <a16:creationId xmlns:a16="http://schemas.microsoft.com/office/drawing/2014/main" id="{56F338B7-5E42-4E2A-8116-F735B868679A}"/>
                  </a:ext>
                </a:extLst>
              </p:cNvPr>
              <p:cNvSpPr/>
              <p:nvPr/>
            </p:nvSpPr>
            <p:spPr>
              <a:xfrm>
                <a:off x="6729087" y="1999787"/>
                <a:ext cx="670985" cy="359305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24" name="箭头: 右 23">
                <a:extLst>
                  <a:ext uri="{FF2B5EF4-FFF2-40B4-BE49-F238E27FC236}">
                    <a16:creationId xmlns:a16="http://schemas.microsoft.com/office/drawing/2014/main" id="{9CE31655-6955-4F49-BDAF-C7C2DBF0CAF5}"/>
                  </a:ext>
                </a:extLst>
              </p:cNvPr>
              <p:cNvSpPr/>
              <p:nvPr/>
            </p:nvSpPr>
            <p:spPr>
              <a:xfrm rot="5400000">
                <a:off x="7246109" y="3048351"/>
                <a:ext cx="672391" cy="358366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25" name="箭头: 右 24">
                <a:extLst>
                  <a:ext uri="{FF2B5EF4-FFF2-40B4-BE49-F238E27FC236}">
                    <a16:creationId xmlns:a16="http://schemas.microsoft.com/office/drawing/2014/main" id="{EC4B539F-A145-4D12-B351-F73962B01C80}"/>
                  </a:ext>
                </a:extLst>
              </p:cNvPr>
              <p:cNvSpPr/>
              <p:nvPr/>
            </p:nvSpPr>
            <p:spPr>
              <a:xfrm rot="10800000">
                <a:off x="8167129" y="2004260"/>
                <a:ext cx="670985" cy="359304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26" name="箭头: 右 25">
                <a:extLst>
                  <a:ext uri="{FF2B5EF4-FFF2-40B4-BE49-F238E27FC236}">
                    <a16:creationId xmlns:a16="http://schemas.microsoft.com/office/drawing/2014/main" id="{8FAF42E3-22CD-4B44-9AC6-D4857C4BFEA3}"/>
                  </a:ext>
                </a:extLst>
              </p:cNvPr>
              <p:cNvSpPr/>
              <p:nvPr/>
            </p:nvSpPr>
            <p:spPr>
              <a:xfrm rot="5400000">
                <a:off x="7837033" y="3063988"/>
                <a:ext cx="672390" cy="359892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58BFCDA-2E94-4109-BBC9-C1C273A91511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H="1">
              <a:off x="11522075" y="4537075"/>
              <a:ext cx="0" cy="7056438"/>
            </a:xfrm>
            <a:prstGeom prst="line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B8B0B61-B115-44BF-A76C-354CD14EB586}"/>
                </a:ext>
              </a:extLst>
            </p:cNvPr>
            <p:cNvSpPr txBox="1"/>
            <p:nvPr/>
          </p:nvSpPr>
          <p:spPr>
            <a:xfrm>
              <a:off x="3095626" y="4608514"/>
              <a:ext cx="5112882" cy="677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 is sufficient </a:t>
              </a:r>
              <a:endParaRPr lang="zh-CN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F56FF46-53F4-426B-A9D1-52346E7779CF}"/>
                </a:ext>
              </a:extLst>
            </p:cNvPr>
            <p:cNvSpPr/>
            <p:nvPr/>
          </p:nvSpPr>
          <p:spPr>
            <a:xfrm>
              <a:off x="14617701" y="4608514"/>
              <a:ext cx="4951322" cy="677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 is insufficient</a:t>
              </a:r>
              <a:endParaRPr lang="zh-CN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B439C682-979C-4407-9821-6EEE281A2357}"/>
                </a:ext>
              </a:extLst>
            </p:cNvPr>
            <p:cNvSpPr/>
            <p:nvPr/>
          </p:nvSpPr>
          <p:spPr>
            <a:xfrm>
              <a:off x="287338" y="4537075"/>
              <a:ext cx="22467887" cy="7056438"/>
            </a:xfrm>
            <a:prstGeom prst="roundRect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00"/>
            </a:p>
          </p:txBody>
        </p:sp>
        <p:pic>
          <p:nvPicPr>
            <p:cNvPr id="74769" name="图片 3">
              <a:extLst>
                <a:ext uri="{FF2B5EF4-FFF2-40B4-BE49-F238E27FC236}">
                  <a16:creationId xmlns:a16="http://schemas.microsoft.com/office/drawing/2014/main" id="{7DA6905F-C6DF-49A7-9973-2CAB6D2D4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01" y="5112817"/>
              <a:ext cx="3312368" cy="251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0" name="图片 30">
              <a:extLst>
                <a:ext uri="{FF2B5EF4-FFF2-40B4-BE49-F238E27FC236}">
                  <a16:creationId xmlns:a16="http://schemas.microsoft.com/office/drawing/2014/main" id="{1E252026-486E-458D-9B09-401E01FC2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3649" y="5256833"/>
              <a:ext cx="3312368" cy="251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1" name="图片 8">
            <a:extLst>
              <a:ext uri="{FF2B5EF4-FFF2-40B4-BE49-F238E27FC236}">
                <a16:creationId xmlns:a16="http://schemas.microsoft.com/office/drawing/2014/main" id="{62B0BB00-9917-44EE-9C97-DE8F559C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80" y="4098423"/>
            <a:ext cx="1260321" cy="150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图片 35">
            <a:extLst>
              <a:ext uri="{FF2B5EF4-FFF2-40B4-BE49-F238E27FC236}">
                <a16:creationId xmlns:a16="http://schemas.microsoft.com/office/drawing/2014/main" id="{C2647935-285A-411E-B9AC-AD0D06C9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76" y="4176200"/>
            <a:ext cx="1151590" cy="13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E8A86E58-84BF-45A7-9BEF-E4C8D0143D18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3E55271-31C1-46D8-9807-C1C57C9C3CD4}"/>
              </a:ext>
            </a:extLst>
          </p:cNvPr>
          <p:cNvSpPr txBox="1"/>
          <p:nvPr/>
        </p:nvSpPr>
        <p:spPr>
          <a:xfrm>
            <a:off x="808247" y="611906"/>
            <a:ext cx="826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Work Modes – Load First to maximize the solar self-consumption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FB9E245-AEFB-41D8-AE2C-8B5CA6D80BE2}"/>
              </a:ext>
            </a:extLst>
          </p:cNvPr>
          <p:cNvSpPr txBox="1"/>
          <p:nvPr/>
        </p:nvSpPr>
        <p:spPr>
          <a:xfrm>
            <a:off x="792485" y="1151855"/>
            <a:ext cx="177003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1600" b="1" i="1" dirty="0">
                <a:solidFill>
                  <a:srgbClr val="575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First Mode</a:t>
            </a:r>
            <a:endParaRPr lang="zh-CN" altLang="en-US" sz="1600" b="1" i="1" dirty="0">
              <a:solidFill>
                <a:srgbClr val="575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175F31-BA8D-4A54-9D81-9A35173B2F40}"/>
              </a:ext>
            </a:extLst>
          </p:cNvPr>
          <p:cNvSpPr txBox="1"/>
          <p:nvPr/>
        </p:nvSpPr>
        <p:spPr>
          <a:xfrm>
            <a:off x="3672805" y="1007839"/>
            <a:ext cx="36647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14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First – to Maximize the Solar Usage</a:t>
            </a:r>
            <a:endParaRPr lang="zh-CN" altLang="en-US" sz="1400" b="1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5" name="图片 23">
            <a:extLst>
              <a:ext uri="{FF2B5EF4-FFF2-40B4-BE49-F238E27FC236}">
                <a16:creationId xmlns:a16="http://schemas.microsoft.com/office/drawing/2014/main" id="{1A0CCC6E-618A-47E4-A254-B109BB7CD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本框 69">
            <a:extLst>
              <a:ext uri="{FF2B5EF4-FFF2-40B4-BE49-F238E27FC236}">
                <a16:creationId xmlns:a16="http://schemas.microsoft.com/office/drawing/2014/main" id="{2081E204-A23C-4295-8A10-930E3D931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235" y="1188098"/>
            <a:ext cx="6479381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energy during the day and use it when solar is weak. </a:t>
            </a:r>
          </a:p>
          <a:p>
            <a:pPr algn="ctr">
              <a:defRPr/>
            </a:pPr>
            <a:r>
              <a:rPr lang="en-US" altLang="zh-CN" sz="1400" i="1" kern="100" dirty="0">
                <a:latin typeface="Arial" panose="020B0604020202020204" pitchFamily="34" charset="0"/>
              </a:rPr>
              <a:t> </a:t>
            </a:r>
            <a:r>
              <a:rPr lang="en-US" altLang="zh-CN" sz="1400" i="1" kern="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aximize the solar energy usage, lower the power imported from the grid</a:t>
            </a:r>
          </a:p>
        </p:txBody>
      </p:sp>
      <p:pic>
        <p:nvPicPr>
          <p:cNvPr id="76807" name="图片 3">
            <a:extLst>
              <a:ext uri="{FF2B5EF4-FFF2-40B4-BE49-F238E27FC236}">
                <a16:creationId xmlns:a16="http://schemas.microsoft.com/office/drawing/2014/main" id="{B1C534DF-1BE6-4266-8339-766BA3262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25" y="2015877"/>
            <a:ext cx="8496053" cy="438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文本框 69">
            <a:extLst>
              <a:ext uri="{FF2B5EF4-FFF2-40B4-BE49-F238E27FC236}">
                <a16:creationId xmlns:a16="http://schemas.microsoft.com/office/drawing/2014/main" id="{1C71B2C4-10F5-4C10-B168-7D807386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233" y="2015878"/>
            <a:ext cx="17995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First Mode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3105196-D662-4EFC-97F5-F241391BBF75}"/>
              </a:ext>
            </a:extLst>
          </p:cNvPr>
          <p:cNvSpPr/>
          <p:nvPr/>
        </p:nvSpPr>
        <p:spPr>
          <a:xfrm>
            <a:off x="1116978" y="1907941"/>
            <a:ext cx="9323833" cy="4572234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034F929-FDAD-400C-B959-436D6F5D9C3A}"/>
              </a:ext>
            </a:extLst>
          </p:cNvPr>
          <p:cNvSpPr txBox="1"/>
          <p:nvPr/>
        </p:nvSpPr>
        <p:spPr>
          <a:xfrm>
            <a:off x="2197139" y="1619845"/>
            <a:ext cx="698414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i="1" kern="1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Benefits: </a:t>
            </a:r>
            <a:r>
              <a:rPr lang="en-US" altLang="zh-CN" sz="1400" i="1" kern="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the solar self-consumption, more independent from the grid</a:t>
            </a:r>
            <a:endParaRPr lang="zh-CN" altLang="en-US" sz="1400" i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FBF30F-77D9-4AE4-A491-982047B082BD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8A9891F-FEB3-4EE5-AF7D-1406CC9E42DB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06FAE3-F18D-4E3D-9C69-55E6777E5C44}"/>
              </a:ext>
            </a:extLst>
          </p:cNvPr>
          <p:cNvSpPr txBox="1"/>
          <p:nvPr/>
        </p:nvSpPr>
        <p:spPr>
          <a:xfrm>
            <a:off x="808247" y="611906"/>
            <a:ext cx="905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Work Modes – Load First to maximize the solar self-consumption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3CFF48E-F4C0-48EE-8F7A-958696BEEBDA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78853" name="图片 23">
            <a:extLst>
              <a:ext uri="{FF2B5EF4-FFF2-40B4-BE49-F238E27FC236}">
                <a16:creationId xmlns:a16="http://schemas.microsoft.com/office/drawing/2014/main" id="{A81F41F1-03AA-49F9-9C25-BE93C1CFD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5768273-ADF5-4545-B3C8-0E91C7E91588}"/>
              </a:ext>
            </a:extLst>
          </p:cNvPr>
          <p:cNvSpPr/>
          <p:nvPr/>
        </p:nvSpPr>
        <p:spPr>
          <a:xfrm>
            <a:off x="792485" y="1367879"/>
            <a:ext cx="8568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priority to charge the battery and guarantee enough energy in case blackout happens.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Priority:   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&gt; Load &gt; Grid </a:t>
            </a:r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D0899BE-F48F-4BAC-AE22-713EAB39FDD2}"/>
              </a:ext>
            </a:extLst>
          </p:cNvPr>
          <p:cNvSpPr txBox="1"/>
          <p:nvPr/>
        </p:nvSpPr>
        <p:spPr>
          <a:xfrm>
            <a:off x="5040797" y="2052386"/>
            <a:ext cx="167381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works?</a:t>
            </a:r>
            <a:endParaRPr lang="zh-CN" alt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856" name="组合 2">
            <a:extLst>
              <a:ext uri="{FF2B5EF4-FFF2-40B4-BE49-F238E27FC236}">
                <a16:creationId xmlns:a16="http://schemas.microsoft.com/office/drawing/2014/main" id="{B9DBC6B4-7CBE-4126-99DE-6D7042C8CC1A}"/>
              </a:ext>
            </a:extLst>
          </p:cNvPr>
          <p:cNvGrpSpPr>
            <a:grpSpLocks/>
          </p:cNvGrpSpPr>
          <p:nvPr/>
        </p:nvGrpSpPr>
        <p:grpSpPr bwMode="auto">
          <a:xfrm>
            <a:off x="144753" y="2376196"/>
            <a:ext cx="11232568" cy="3527787"/>
            <a:chOff x="287338" y="4752975"/>
            <a:chExt cx="22467887" cy="7056438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24E74425-FE5F-44C1-AC20-93E447C4A31E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H="1">
              <a:off x="11522075" y="4752975"/>
              <a:ext cx="0" cy="7056438"/>
            </a:xfrm>
            <a:prstGeom prst="line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98B1FD6-A014-4224-86D2-42F1CC2DCD1B}"/>
                </a:ext>
              </a:extLst>
            </p:cNvPr>
            <p:cNvSpPr txBox="1"/>
            <p:nvPr/>
          </p:nvSpPr>
          <p:spPr>
            <a:xfrm>
              <a:off x="3095626" y="4824414"/>
              <a:ext cx="4824815" cy="677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 is sufficient </a:t>
              </a:r>
              <a:endParaRPr lang="zh-CN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9E52141-1736-4198-973E-2F975694A571}"/>
                </a:ext>
              </a:extLst>
            </p:cNvPr>
            <p:cNvSpPr/>
            <p:nvPr/>
          </p:nvSpPr>
          <p:spPr>
            <a:xfrm>
              <a:off x="14617701" y="4824414"/>
              <a:ext cx="4951322" cy="677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 is insufficient</a:t>
              </a:r>
              <a:endParaRPr lang="zh-CN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BAE9B576-F80E-48B2-91F0-C699DD831C77}"/>
                </a:ext>
              </a:extLst>
            </p:cNvPr>
            <p:cNvSpPr/>
            <p:nvPr/>
          </p:nvSpPr>
          <p:spPr>
            <a:xfrm>
              <a:off x="287338" y="4752975"/>
              <a:ext cx="22467887" cy="7056438"/>
            </a:xfrm>
            <a:prstGeom prst="roundRect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00"/>
            </a:p>
          </p:txBody>
        </p:sp>
        <p:grpSp>
          <p:nvGrpSpPr>
            <p:cNvPr id="78861" name="组合 33">
              <a:extLst>
                <a:ext uri="{FF2B5EF4-FFF2-40B4-BE49-F238E27FC236}">
                  <a16:creationId xmlns:a16="http://schemas.microsoft.com/office/drawing/2014/main" id="{5545F2B4-D01C-4C3C-A9BB-C70843A23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063" y="5616575"/>
              <a:ext cx="9959975" cy="5748338"/>
              <a:chOff x="984544" y="877148"/>
              <a:chExt cx="9959546" cy="5748867"/>
            </a:xfrm>
          </p:grpSpPr>
          <p:pic>
            <p:nvPicPr>
              <p:cNvPr id="78876" name="图片 35">
                <a:extLst>
                  <a:ext uri="{FF2B5EF4-FFF2-40B4-BE49-F238E27FC236}">
                    <a16:creationId xmlns:a16="http://schemas.microsoft.com/office/drawing/2014/main" id="{3B01FA41-900C-4401-9208-A972E0AC65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544" y="877148"/>
                <a:ext cx="9959546" cy="57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箭头: 右 36">
                <a:extLst>
                  <a:ext uri="{FF2B5EF4-FFF2-40B4-BE49-F238E27FC236}">
                    <a16:creationId xmlns:a16="http://schemas.microsoft.com/office/drawing/2014/main" id="{F2284749-9B1C-44EE-866F-13E2886DE37F}"/>
                  </a:ext>
                </a:extLst>
              </p:cNvPr>
              <p:cNvSpPr/>
              <p:nvPr/>
            </p:nvSpPr>
            <p:spPr>
              <a:xfrm>
                <a:off x="3299019" y="2058357"/>
                <a:ext cx="671483" cy="358808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 dirty="0"/>
              </a:p>
            </p:txBody>
          </p:sp>
          <p:sp>
            <p:nvSpPr>
              <p:cNvPr id="38" name="箭头: 右 37">
                <a:extLst>
                  <a:ext uri="{FF2B5EF4-FFF2-40B4-BE49-F238E27FC236}">
                    <a16:creationId xmlns:a16="http://schemas.microsoft.com/office/drawing/2014/main" id="{4E50D827-8D5F-4EDA-BE74-B5E89A51F29D}"/>
                  </a:ext>
                </a:extLst>
              </p:cNvPr>
              <p:cNvSpPr/>
              <p:nvPr/>
            </p:nvSpPr>
            <p:spPr>
              <a:xfrm rot="5400000">
                <a:off x="4768936" y="3082411"/>
                <a:ext cx="669987" cy="333361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39" name="箭头: 右 38">
                <a:extLst>
                  <a:ext uri="{FF2B5EF4-FFF2-40B4-BE49-F238E27FC236}">
                    <a16:creationId xmlns:a16="http://schemas.microsoft.com/office/drawing/2014/main" id="{B14C7F23-31FB-472E-BB30-2CF6B9B85D2D}"/>
                  </a:ext>
                </a:extLst>
              </p:cNvPr>
              <p:cNvSpPr/>
              <p:nvPr/>
            </p:nvSpPr>
            <p:spPr>
              <a:xfrm>
                <a:off x="6697710" y="2052006"/>
                <a:ext cx="623861" cy="227034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41" name="箭头: 右 40">
                <a:extLst>
                  <a:ext uri="{FF2B5EF4-FFF2-40B4-BE49-F238E27FC236}">
                    <a16:creationId xmlns:a16="http://schemas.microsoft.com/office/drawing/2014/main" id="{47D1CBAC-3EFF-49A4-B104-9A72E1079415}"/>
                  </a:ext>
                </a:extLst>
              </p:cNvPr>
              <p:cNvSpPr/>
              <p:nvPr/>
            </p:nvSpPr>
            <p:spPr>
              <a:xfrm rot="5400000">
                <a:off x="7295336" y="3113364"/>
                <a:ext cx="622357" cy="233352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42" name="箭头: 右 41">
                <a:extLst>
                  <a:ext uri="{FF2B5EF4-FFF2-40B4-BE49-F238E27FC236}">
                    <a16:creationId xmlns:a16="http://schemas.microsoft.com/office/drawing/2014/main" id="{B94CEDDB-2425-4804-990E-45BEBF9F77B6}"/>
                  </a:ext>
                </a:extLst>
              </p:cNvPr>
              <p:cNvSpPr/>
              <p:nvPr/>
            </p:nvSpPr>
            <p:spPr>
              <a:xfrm rot="10800000">
                <a:off x="8167672" y="2004377"/>
                <a:ext cx="669896" cy="358808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43" name="箭头: 右 42">
                <a:extLst>
                  <a:ext uri="{FF2B5EF4-FFF2-40B4-BE49-F238E27FC236}">
                    <a16:creationId xmlns:a16="http://schemas.microsoft.com/office/drawing/2014/main" id="{885A115D-4261-4940-A3DE-6C8938F3E472}"/>
                  </a:ext>
                </a:extLst>
              </p:cNvPr>
              <p:cNvSpPr/>
              <p:nvPr/>
            </p:nvSpPr>
            <p:spPr>
              <a:xfrm rot="5400000">
                <a:off x="7869189" y="3058598"/>
                <a:ext cx="669987" cy="358760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</p:grpSp>
        <p:grpSp>
          <p:nvGrpSpPr>
            <p:cNvPr id="78862" name="组合 43">
              <a:extLst>
                <a:ext uri="{FF2B5EF4-FFF2-40B4-BE49-F238E27FC236}">
                  <a16:creationId xmlns:a16="http://schemas.microsoft.com/office/drawing/2014/main" id="{35C81146-AFAE-4477-B263-33A2D3C4FB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69775" y="5688013"/>
              <a:ext cx="9958388" cy="5749925"/>
              <a:chOff x="984544" y="877148"/>
              <a:chExt cx="9959546" cy="5748867"/>
            </a:xfrm>
          </p:grpSpPr>
          <p:pic>
            <p:nvPicPr>
              <p:cNvPr id="78867" name="图片 44">
                <a:extLst>
                  <a:ext uri="{FF2B5EF4-FFF2-40B4-BE49-F238E27FC236}">
                    <a16:creationId xmlns:a16="http://schemas.microsoft.com/office/drawing/2014/main" id="{BF7210EA-3583-4C9D-B519-1F7CAD5EA7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544" y="877148"/>
                <a:ext cx="9959546" cy="57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箭头: 右 45">
                <a:extLst>
                  <a:ext uri="{FF2B5EF4-FFF2-40B4-BE49-F238E27FC236}">
                    <a16:creationId xmlns:a16="http://schemas.microsoft.com/office/drawing/2014/main" id="{DFDBCD9C-8222-4139-AC2A-9E13EDDE6581}"/>
                  </a:ext>
                </a:extLst>
              </p:cNvPr>
              <p:cNvSpPr/>
              <p:nvPr/>
            </p:nvSpPr>
            <p:spPr>
              <a:xfrm>
                <a:off x="3380361" y="1985019"/>
                <a:ext cx="623960" cy="214273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78869" name="文本框 46">
                <a:extLst>
                  <a:ext uri="{FF2B5EF4-FFF2-40B4-BE49-F238E27FC236}">
                    <a16:creationId xmlns:a16="http://schemas.microsoft.com/office/drawing/2014/main" id="{DFE877E9-73EA-4CE7-B0DF-D3A76D8016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983" y="1563132"/>
                <a:ext cx="814873" cy="49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endParaRPr lang="zh-CN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乘号 47">
                <a:extLst>
                  <a:ext uri="{FF2B5EF4-FFF2-40B4-BE49-F238E27FC236}">
                    <a16:creationId xmlns:a16="http://schemas.microsoft.com/office/drawing/2014/main" id="{98953E3D-AD33-4071-A0BE-5E73F0A8ED98}"/>
                  </a:ext>
                </a:extLst>
              </p:cNvPr>
              <p:cNvSpPr/>
              <p:nvPr/>
            </p:nvSpPr>
            <p:spPr>
              <a:xfrm>
                <a:off x="3361308" y="1148560"/>
                <a:ext cx="611258" cy="563459"/>
              </a:xfrm>
              <a:prstGeom prst="mathMultiply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49" name="箭头: 右 48">
                <a:extLst>
                  <a:ext uri="{FF2B5EF4-FFF2-40B4-BE49-F238E27FC236}">
                    <a16:creationId xmlns:a16="http://schemas.microsoft.com/office/drawing/2014/main" id="{89859BCF-1721-4481-BAB7-40966D7892B7}"/>
                  </a:ext>
                </a:extLst>
              </p:cNvPr>
              <p:cNvSpPr/>
              <p:nvPr/>
            </p:nvSpPr>
            <p:spPr>
              <a:xfrm rot="10800000">
                <a:off x="8167229" y="1997717"/>
                <a:ext cx="671591" cy="358709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50" name="箭头: 右 49">
                <a:extLst>
                  <a:ext uri="{FF2B5EF4-FFF2-40B4-BE49-F238E27FC236}">
                    <a16:creationId xmlns:a16="http://schemas.microsoft.com/office/drawing/2014/main" id="{1AAFFA38-88EE-4575-8E71-7D9309A59A1D}"/>
                  </a:ext>
                </a:extLst>
              </p:cNvPr>
              <p:cNvSpPr/>
              <p:nvPr/>
            </p:nvSpPr>
            <p:spPr>
              <a:xfrm rot="5400000">
                <a:off x="7844237" y="3077757"/>
                <a:ext cx="671388" cy="358817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51" name="箭头: 右 50">
                <a:extLst>
                  <a:ext uri="{FF2B5EF4-FFF2-40B4-BE49-F238E27FC236}">
                    <a16:creationId xmlns:a16="http://schemas.microsoft.com/office/drawing/2014/main" id="{7FC2F4FF-CD9C-4470-A26C-ED18BBC0BC2D}"/>
                  </a:ext>
                </a:extLst>
              </p:cNvPr>
              <p:cNvSpPr/>
              <p:nvPr/>
            </p:nvSpPr>
            <p:spPr>
              <a:xfrm rot="10800000">
                <a:off x="6749427" y="1989780"/>
                <a:ext cx="671590" cy="358709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52" name="箭头: 右 51">
                <a:extLst>
                  <a:ext uri="{FF2B5EF4-FFF2-40B4-BE49-F238E27FC236}">
                    <a16:creationId xmlns:a16="http://schemas.microsoft.com/office/drawing/2014/main" id="{2C88A108-6144-4277-A0F5-6A50EE712A4D}"/>
                  </a:ext>
                </a:extLst>
              </p:cNvPr>
              <p:cNvSpPr/>
              <p:nvPr/>
            </p:nvSpPr>
            <p:spPr>
              <a:xfrm rot="5400000">
                <a:off x="5384913" y="3046013"/>
                <a:ext cx="671388" cy="358817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53" name="箭头: 右 52">
                <a:extLst>
                  <a:ext uri="{FF2B5EF4-FFF2-40B4-BE49-F238E27FC236}">
                    <a16:creationId xmlns:a16="http://schemas.microsoft.com/office/drawing/2014/main" id="{80001D6D-2192-4F96-A9D9-9DFC79866533}"/>
                  </a:ext>
                </a:extLst>
              </p:cNvPr>
              <p:cNvSpPr/>
              <p:nvPr/>
            </p:nvSpPr>
            <p:spPr>
              <a:xfrm rot="5400000">
                <a:off x="4768091" y="3113488"/>
                <a:ext cx="623772" cy="23339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</p:grpSp>
        <p:pic>
          <p:nvPicPr>
            <p:cNvPr id="78863" name="图片 30">
              <a:extLst>
                <a:ext uri="{FF2B5EF4-FFF2-40B4-BE49-F238E27FC236}">
                  <a16:creationId xmlns:a16="http://schemas.microsoft.com/office/drawing/2014/main" id="{4273E638-21DD-4F9C-9ACF-52F5AFE22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472" y="8353177"/>
              <a:ext cx="2171717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4" name="图片 32">
              <a:extLst>
                <a:ext uri="{FF2B5EF4-FFF2-40B4-BE49-F238E27FC236}">
                  <a16:creationId xmlns:a16="http://schemas.microsoft.com/office/drawing/2014/main" id="{A7B869E7-CCFA-45A8-909A-94EA33D34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9713" y="8353177"/>
              <a:ext cx="2211537" cy="2639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5" name="图片 33">
              <a:extLst>
                <a:ext uri="{FF2B5EF4-FFF2-40B4-BE49-F238E27FC236}">
                  <a16:creationId xmlns:a16="http://schemas.microsoft.com/office/drawing/2014/main" id="{4B47646F-998A-4A78-AAE9-EE5E429C2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417" y="5256833"/>
              <a:ext cx="3312368" cy="251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6" name="图片 35">
              <a:extLst>
                <a:ext uri="{FF2B5EF4-FFF2-40B4-BE49-F238E27FC236}">
                  <a16:creationId xmlns:a16="http://schemas.microsoft.com/office/drawing/2014/main" id="{C4C5AB21-6134-4AC0-8BC8-163253C60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8089" y="5328699"/>
              <a:ext cx="3312368" cy="251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DD0422B8-BFAD-401D-B8FD-9C3075D3C6D9}"/>
              </a:ext>
            </a:extLst>
          </p:cNvPr>
          <p:cNvSpPr txBox="1"/>
          <p:nvPr/>
        </p:nvSpPr>
        <p:spPr>
          <a:xfrm>
            <a:off x="808246" y="611906"/>
            <a:ext cx="800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Work Modes – Battery First to guarantee backup for emergency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F33F4C2-CAA4-41D6-8523-1BD42E7C6EF4}"/>
              </a:ext>
            </a:extLst>
          </p:cNvPr>
          <p:cNvSpPr txBox="1"/>
          <p:nvPr/>
        </p:nvSpPr>
        <p:spPr>
          <a:xfrm>
            <a:off x="792485" y="1079847"/>
            <a:ext cx="198804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1600" b="1" i="1" dirty="0">
                <a:solidFill>
                  <a:srgbClr val="575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First Mode</a:t>
            </a:r>
            <a:endParaRPr lang="zh-CN" altLang="en-US" sz="1600" b="1" i="1" dirty="0">
              <a:solidFill>
                <a:srgbClr val="575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3DC30FE-114C-40A2-99EC-CD610F2F9A3A}"/>
              </a:ext>
            </a:extLst>
          </p:cNvPr>
          <p:cNvSpPr txBox="1"/>
          <p:nvPr/>
        </p:nvSpPr>
        <p:spPr>
          <a:xfrm>
            <a:off x="3384773" y="1096168"/>
            <a:ext cx="43508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14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First - Benefits from Multi-step Electricity</a:t>
            </a:r>
            <a:endParaRPr lang="zh-CN" altLang="en-US" sz="1400" b="1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9CD2E4F-AB8F-479F-B88A-EA76DDA39AA6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80901" name="图片 23">
            <a:extLst>
              <a:ext uri="{FF2B5EF4-FFF2-40B4-BE49-F238E27FC236}">
                <a16:creationId xmlns:a16="http://schemas.microsoft.com/office/drawing/2014/main" id="{65DF4E9B-91BB-43EA-88FC-5AA2C7DBF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文本框 12">
            <a:extLst>
              <a:ext uri="{FF2B5EF4-FFF2-40B4-BE49-F238E27FC236}">
                <a16:creationId xmlns:a16="http://schemas.microsoft.com/office/drawing/2014/main" id="{486564D1-603C-4630-B4E7-3D9565291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709" y="1295871"/>
            <a:ext cx="5832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power into the battery when the electricity price is in the off-peak rate and use the power in peak rate</a:t>
            </a:r>
          </a:p>
        </p:txBody>
      </p:sp>
      <p:pic>
        <p:nvPicPr>
          <p:cNvPr id="80903" name="图片 3">
            <a:extLst>
              <a:ext uri="{FF2B5EF4-FFF2-40B4-BE49-F238E27FC236}">
                <a16:creationId xmlns:a16="http://schemas.microsoft.com/office/drawing/2014/main" id="{DC0EE42A-83C1-4356-A6DA-46E6DBBC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47" y="2141275"/>
            <a:ext cx="8380180" cy="425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4D8A111-A2EB-421E-ACA9-742091EE5B9A}"/>
              </a:ext>
            </a:extLst>
          </p:cNvPr>
          <p:cNvSpPr/>
          <p:nvPr/>
        </p:nvSpPr>
        <p:spPr>
          <a:xfrm>
            <a:off x="1116978" y="2015951"/>
            <a:ext cx="9323833" cy="4464224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80905" name="文本框 69">
            <a:extLst>
              <a:ext uri="{FF2B5EF4-FFF2-40B4-BE49-F238E27FC236}">
                <a16:creationId xmlns:a16="http://schemas.microsoft.com/office/drawing/2014/main" id="{B44EA5AB-653C-41A8-A746-536FA1B2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233" y="2015878"/>
            <a:ext cx="19801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First Mode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94DB436-957C-445B-8CCD-2CBA096C1F03}"/>
              </a:ext>
            </a:extLst>
          </p:cNvPr>
          <p:cNvSpPr txBox="1"/>
          <p:nvPr/>
        </p:nvSpPr>
        <p:spPr>
          <a:xfrm>
            <a:off x="2448727" y="1708174"/>
            <a:ext cx="698414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i="1" kern="1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Benefits: </a:t>
            </a:r>
            <a:r>
              <a:rPr lang="en-US" altLang="zh-CN" sz="1400" i="1" kern="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electricity bill, or keep the power on in a blackout</a:t>
            </a:r>
            <a:endParaRPr lang="zh-CN" altLang="en-US" sz="1400" i="1" dirty="0">
              <a:solidFill>
                <a:srgbClr val="40404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52A8AC-F9F6-44C2-BB41-186D02A07E1F}"/>
              </a:ext>
            </a:extLst>
          </p:cNvPr>
          <p:cNvSpPr txBox="1"/>
          <p:nvPr/>
        </p:nvSpPr>
        <p:spPr>
          <a:xfrm>
            <a:off x="808247" y="611906"/>
            <a:ext cx="902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Work Modes – Battery First to reduce your bills using peak/valley price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CBA0E02-9A5D-4B69-94C5-B5FD22379F69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82949" name="图片 23">
            <a:extLst>
              <a:ext uri="{FF2B5EF4-FFF2-40B4-BE49-F238E27FC236}">
                <a16:creationId xmlns:a16="http://schemas.microsoft.com/office/drawing/2014/main" id="{BCB75415-88A0-4A60-9756-91F9F4412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58FA3B77-DF1E-4916-8893-59F4CE320920}"/>
              </a:ext>
            </a:extLst>
          </p:cNvPr>
          <p:cNvSpPr/>
          <p:nvPr/>
        </p:nvSpPr>
        <p:spPr>
          <a:xfrm>
            <a:off x="828882" y="1371431"/>
            <a:ext cx="1018812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the energy into grid in response to the grid scheduling</a:t>
            </a:r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968" indent="-431968"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Priority:   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&gt; Grid &gt; Battery </a:t>
            </a:r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C10DD87-F3AC-4AB2-885C-0BEA8960A7A8}"/>
              </a:ext>
            </a:extLst>
          </p:cNvPr>
          <p:cNvSpPr txBox="1"/>
          <p:nvPr/>
        </p:nvSpPr>
        <p:spPr>
          <a:xfrm>
            <a:off x="5040797" y="1944449"/>
            <a:ext cx="167381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works?</a:t>
            </a:r>
            <a:endParaRPr lang="zh-CN" altLang="en-US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952" name="组合 2">
            <a:extLst>
              <a:ext uri="{FF2B5EF4-FFF2-40B4-BE49-F238E27FC236}">
                <a16:creationId xmlns:a16="http://schemas.microsoft.com/office/drawing/2014/main" id="{547334AE-C0E6-455F-AF4B-EF015F4E0585}"/>
              </a:ext>
            </a:extLst>
          </p:cNvPr>
          <p:cNvGrpSpPr>
            <a:grpSpLocks/>
          </p:cNvGrpSpPr>
          <p:nvPr/>
        </p:nvGrpSpPr>
        <p:grpSpPr bwMode="auto">
          <a:xfrm>
            <a:off x="144753" y="2268259"/>
            <a:ext cx="11232568" cy="3527787"/>
            <a:chOff x="287338" y="4537075"/>
            <a:chExt cx="22467887" cy="7056438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820E5F2F-003E-4303-A3CF-05B25BC5C08A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H="1">
              <a:off x="11522075" y="4537075"/>
              <a:ext cx="0" cy="7056438"/>
            </a:xfrm>
            <a:prstGeom prst="line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0519EAE-F0C8-4F85-82E3-3BA20AB2C9B6}"/>
                </a:ext>
              </a:extLst>
            </p:cNvPr>
            <p:cNvSpPr txBox="1"/>
            <p:nvPr/>
          </p:nvSpPr>
          <p:spPr>
            <a:xfrm>
              <a:off x="3095626" y="4608514"/>
              <a:ext cx="4824815" cy="677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 is sufficient </a:t>
              </a:r>
              <a:endParaRPr lang="zh-CN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3D48D79-0835-498D-ACEE-90FACE587572}"/>
                </a:ext>
              </a:extLst>
            </p:cNvPr>
            <p:cNvSpPr/>
            <p:nvPr/>
          </p:nvSpPr>
          <p:spPr>
            <a:xfrm>
              <a:off x="14617701" y="4608514"/>
              <a:ext cx="4951322" cy="677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power is insufficient</a:t>
              </a:r>
              <a:endParaRPr lang="zh-CN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4E8F0410-D18C-4051-AA6D-8182D5DA53FA}"/>
                </a:ext>
              </a:extLst>
            </p:cNvPr>
            <p:cNvSpPr/>
            <p:nvPr/>
          </p:nvSpPr>
          <p:spPr>
            <a:xfrm>
              <a:off x="287338" y="4537075"/>
              <a:ext cx="22467887" cy="7056438"/>
            </a:xfrm>
            <a:prstGeom prst="roundRect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00"/>
            </a:p>
          </p:txBody>
        </p:sp>
        <p:grpSp>
          <p:nvGrpSpPr>
            <p:cNvPr id="82957" name="组合 32">
              <a:extLst>
                <a:ext uri="{FF2B5EF4-FFF2-40B4-BE49-F238E27FC236}">
                  <a16:creationId xmlns:a16="http://schemas.microsoft.com/office/drawing/2014/main" id="{6DB27471-027A-4082-A57D-6298AAEC7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6625" y="5329238"/>
              <a:ext cx="10080625" cy="5832475"/>
              <a:chOff x="959830" y="938932"/>
              <a:chExt cx="9959546" cy="5748867"/>
            </a:xfrm>
          </p:grpSpPr>
          <p:pic>
            <p:nvPicPr>
              <p:cNvPr id="82971" name="图片 53">
                <a:extLst>
                  <a:ext uri="{FF2B5EF4-FFF2-40B4-BE49-F238E27FC236}">
                    <a16:creationId xmlns:a16="http://schemas.microsoft.com/office/drawing/2014/main" id="{060AF13D-9391-4871-B31B-E070BB2D7F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830" y="938932"/>
                <a:ext cx="9959546" cy="57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箭头: 右 54">
                <a:extLst>
                  <a:ext uri="{FF2B5EF4-FFF2-40B4-BE49-F238E27FC236}">
                    <a16:creationId xmlns:a16="http://schemas.microsoft.com/office/drawing/2014/main" id="{0AC515C7-626E-470A-BA4C-065DADBB3C3C}"/>
                  </a:ext>
                </a:extLst>
              </p:cNvPr>
              <p:cNvSpPr/>
              <p:nvPr/>
            </p:nvSpPr>
            <p:spPr>
              <a:xfrm>
                <a:off x="3299931" y="2059288"/>
                <a:ext cx="671289" cy="358326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 dirty="0"/>
              </a:p>
            </p:txBody>
          </p:sp>
          <p:sp>
            <p:nvSpPr>
              <p:cNvPr id="56" name="箭头: 右 55">
                <a:extLst>
                  <a:ext uri="{FF2B5EF4-FFF2-40B4-BE49-F238E27FC236}">
                    <a16:creationId xmlns:a16="http://schemas.microsoft.com/office/drawing/2014/main" id="{F9BD1E7F-B46F-44B1-A962-04CF25C249EC}"/>
                  </a:ext>
                </a:extLst>
              </p:cNvPr>
              <p:cNvSpPr/>
              <p:nvPr/>
            </p:nvSpPr>
            <p:spPr>
              <a:xfrm>
                <a:off x="6615597" y="2093713"/>
                <a:ext cx="671289" cy="358326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 dirty="0"/>
              </a:p>
            </p:txBody>
          </p:sp>
          <p:sp>
            <p:nvSpPr>
              <p:cNvPr id="57" name="箭头: 右 56">
                <a:extLst>
                  <a:ext uri="{FF2B5EF4-FFF2-40B4-BE49-F238E27FC236}">
                    <a16:creationId xmlns:a16="http://schemas.microsoft.com/office/drawing/2014/main" id="{244A778B-9D5A-44B0-B523-4470C02FAEA5}"/>
                  </a:ext>
                </a:extLst>
              </p:cNvPr>
              <p:cNvSpPr/>
              <p:nvPr/>
            </p:nvSpPr>
            <p:spPr>
              <a:xfrm>
                <a:off x="8169914" y="2079629"/>
                <a:ext cx="671289" cy="358327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 dirty="0"/>
              </a:p>
            </p:txBody>
          </p:sp>
          <p:sp>
            <p:nvSpPr>
              <p:cNvPr id="58" name="箭头: 右 57">
                <a:extLst>
                  <a:ext uri="{FF2B5EF4-FFF2-40B4-BE49-F238E27FC236}">
                    <a16:creationId xmlns:a16="http://schemas.microsoft.com/office/drawing/2014/main" id="{B3BD54C7-7EE6-450B-BF73-ADA1EFF19920}"/>
                  </a:ext>
                </a:extLst>
              </p:cNvPr>
              <p:cNvSpPr/>
              <p:nvPr/>
            </p:nvSpPr>
            <p:spPr>
              <a:xfrm rot="5400000">
                <a:off x="7256309" y="3122891"/>
                <a:ext cx="671274" cy="359172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 dirty="0"/>
              </a:p>
            </p:txBody>
          </p:sp>
          <p:sp>
            <p:nvSpPr>
              <p:cNvPr id="59" name="箭头: 右 58">
                <a:extLst>
                  <a:ext uri="{FF2B5EF4-FFF2-40B4-BE49-F238E27FC236}">
                    <a16:creationId xmlns:a16="http://schemas.microsoft.com/office/drawing/2014/main" id="{4A5E0E03-BE6B-4300-8887-AFEFAF046787}"/>
                  </a:ext>
                </a:extLst>
              </p:cNvPr>
              <p:cNvSpPr/>
              <p:nvPr/>
            </p:nvSpPr>
            <p:spPr>
              <a:xfrm rot="16200000">
                <a:off x="4723291" y="3083772"/>
                <a:ext cx="671275" cy="359171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</p:grpSp>
        <p:grpSp>
          <p:nvGrpSpPr>
            <p:cNvPr id="82958" name="组合 59">
              <a:extLst>
                <a:ext uri="{FF2B5EF4-FFF2-40B4-BE49-F238E27FC236}">
                  <a16:creationId xmlns:a16="http://schemas.microsoft.com/office/drawing/2014/main" id="{D395A1D9-DFFE-495B-988F-CA4BB3A80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96750" y="5545138"/>
              <a:ext cx="9959975" cy="5748337"/>
              <a:chOff x="959830" y="908042"/>
              <a:chExt cx="9959546" cy="5748867"/>
            </a:xfrm>
          </p:grpSpPr>
          <p:pic>
            <p:nvPicPr>
              <p:cNvPr id="82963" name="图片 60">
                <a:extLst>
                  <a:ext uri="{FF2B5EF4-FFF2-40B4-BE49-F238E27FC236}">
                    <a16:creationId xmlns:a16="http://schemas.microsoft.com/office/drawing/2014/main" id="{5E7DC3BB-2DC5-4856-A12B-4D8B4BA0F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830" y="908042"/>
                <a:ext cx="9959546" cy="574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箭头: 右 61">
                <a:extLst>
                  <a:ext uri="{FF2B5EF4-FFF2-40B4-BE49-F238E27FC236}">
                    <a16:creationId xmlns:a16="http://schemas.microsoft.com/office/drawing/2014/main" id="{BB0A2A2D-4311-41FA-9F45-785D5B2C3AA4}"/>
                  </a:ext>
                </a:extLst>
              </p:cNvPr>
              <p:cNvSpPr/>
              <p:nvPr/>
            </p:nvSpPr>
            <p:spPr>
              <a:xfrm>
                <a:off x="3380664" y="1984466"/>
                <a:ext cx="622273" cy="214332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82965" name="文本框 62">
                <a:extLst>
                  <a:ext uri="{FF2B5EF4-FFF2-40B4-BE49-F238E27FC236}">
                    <a16:creationId xmlns:a16="http://schemas.microsoft.com/office/drawing/2014/main" id="{1C688DB9-3D69-4800-A1EA-13C3703DC8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1966" y="1563131"/>
                <a:ext cx="900159" cy="492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OR</a:t>
                </a:r>
                <a:endParaRPr lang="zh-CN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乘号 63">
                <a:extLst>
                  <a:ext uri="{FF2B5EF4-FFF2-40B4-BE49-F238E27FC236}">
                    <a16:creationId xmlns:a16="http://schemas.microsoft.com/office/drawing/2014/main" id="{D2B8B00B-72FC-4AE7-85A5-6CFC1F7C8C72}"/>
                  </a:ext>
                </a:extLst>
              </p:cNvPr>
              <p:cNvSpPr/>
              <p:nvPr/>
            </p:nvSpPr>
            <p:spPr>
              <a:xfrm>
                <a:off x="3361615" y="1149364"/>
                <a:ext cx="611161" cy="562027"/>
              </a:xfrm>
              <a:prstGeom prst="mathMultiply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65" name="箭头: 右 64">
                <a:extLst>
                  <a:ext uri="{FF2B5EF4-FFF2-40B4-BE49-F238E27FC236}">
                    <a16:creationId xmlns:a16="http://schemas.microsoft.com/office/drawing/2014/main" id="{36A6540A-CFDA-42D9-8103-4B4698063D1C}"/>
                  </a:ext>
                </a:extLst>
              </p:cNvPr>
              <p:cNvSpPr/>
              <p:nvPr/>
            </p:nvSpPr>
            <p:spPr>
              <a:xfrm rot="16200000">
                <a:off x="4764859" y="3079966"/>
                <a:ext cx="669987" cy="35876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66" name="箭头: 右 65">
                <a:extLst>
                  <a:ext uri="{FF2B5EF4-FFF2-40B4-BE49-F238E27FC236}">
                    <a16:creationId xmlns:a16="http://schemas.microsoft.com/office/drawing/2014/main" id="{8A858CF9-BF93-4CA2-BFA9-C8E0FDE3962E}"/>
                  </a:ext>
                </a:extLst>
              </p:cNvPr>
              <p:cNvSpPr/>
              <p:nvPr/>
            </p:nvSpPr>
            <p:spPr>
              <a:xfrm>
                <a:off x="6661884" y="2017806"/>
                <a:ext cx="671484" cy="358808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67" name="箭头: 右 66">
                <a:extLst>
                  <a:ext uri="{FF2B5EF4-FFF2-40B4-BE49-F238E27FC236}">
                    <a16:creationId xmlns:a16="http://schemas.microsoft.com/office/drawing/2014/main" id="{5D6DAA28-4D63-4B90-9C2F-31BB19E5F808}"/>
                  </a:ext>
                </a:extLst>
              </p:cNvPr>
              <p:cNvSpPr/>
              <p:nvPr/>
            </p:nvSpPr>
            <p:spPr>
              <a:xfrm rot="5400000">
                <a:off x="7229346" y="3025192"/>
                <a:ext cx="671575" cy="35876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  <p:sp>
            <p:nvSpPr>
              <p:cNvPr id="68" name="箭头: 右 67">
                <a:extLst>
                  <a:ext uri="{FF2B5EF4-FFF2-40B4-BE49-F238E27FC236}">
                    <a16:creationId xmlns:a16="http://schemas.microsoft.com/office/drawing/2014/main" id="{A4B32759-DA96-4595-99D1-5D3E7E65529B}"/>
                  </a:ext>
                </a:extLst>
              </p:cNvPr>
              <p:cNvSpPr/>
              <p:nvPr/>
            </p:nvSpPr>
            <p:spPr>
              <a:xfrm>
                <a:off x="8174707" y="2055910"/>
                <a:ext cx="671483" cy="358808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900"/>
              </a:p>
            </p:txBody>
          </p:sp>
        </p:grpSp>
        <p:pic>
          <p:nvPicPr>
            <p:cNvPr id="82959" name="图片 27">
              <a:extLst>
                <a:ext uri="{FF2B5EF4-FFF2-40B4-BE49-F238E27FC236}">
                  <a16:creationId xmlns:a16="http://schemas.microsoft.com/office/drawing/2014/main" id="{9FA08EA6-034C-471F-A23A-7F7A92E2B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409" y="5112818"/>
              <a:ext cx="3126195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0" name="图片 30">
              <a:extLst>
                <a:ext uri="{FF2B5EF4-FFF2-40B4-BE49-F238E27FC236}">
                  <a16:creationId xmlns:a16="http://schemas.microsoft.com/office/drawing/2014/main" id="{03C5DF51-C528-4D25-8390-96878F4C0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3649" y="5328841"/>
              <a:ext cx="3126195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1" name="图片 32">
              <a:extLst>
                <a:ext uri="{FF2B5EF4-FFF2-40B4-BE49-F238E27FC236}">
                  <a16:creationId xmlns:a16="http://schemas.microsoft.com/office/drawing/2014/main" id="{6C8D938C-7936-4326-8505-664A49C20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473" y="8065145"/>
              <a:ext cx="2232042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2" name="图片 33">
              <a:extLst>
                <a:ext uri="{FF2B5EF4-FFF2-40B4-BE49-F238E27FC236}">
                  <a16:creationId xmlns:a16="http://schemas.microsoft.com/office/drawing/2014/main" id="{D10079E8-4F53-466D-8F0D-E8768FA25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7705" y="8209161"/>
              <a:ext cx="2232042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F966A25-8742-4571-BBBB-F97B37B3CFF4}"/>
              </a:ext>
            </a:extLst>
          </p:cNvPr>
          <p:cNvSpPr txBox="1"/>
          <p:nvPr/>
        </p:nvSpPr>
        <p:spPr>
          <a:xfrm>
            <a:off x="808247" y="611906"/>
            <a:ext cx="8091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Work Modes – Grid First for grid scheduling 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02423F5-8089-4A57-97D9-28445664F4B1}"/>
              </a:ext>
            </a:extLst>
          </p:cNvPr>
          <p:cNvSpPr txBox="1"/>
          <p:nvPr/>
        </p:nvSpPr>
        <p:spPr>
          <a:xfrm>
            <a:off x="792485" y="1079847"/>
            <a:ext cx="1704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1600" b="1" i="1" dirty="0">
                <a:solidFill>
                  <a:srgbClr val="575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First Mode</a:t>
            </a:r>
            <a:endParaRPr lang="zh-CN" altLang="en-US" sz="1600" b="1" i="1" dirty="0">
              <a:solidFill>
                <a:srgbClr val="575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BE086C-C48A-4B33-9523-3F71A4B29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0"/>
            <a:ext cx="11520311" cy="6476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8789" y="2649839"/>
            <a:ext cx="3726100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16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Dedicated to Becoming</a:t>
            </a:r>
            <a:endParaRPr lang="zh-CN" altLang="en-US" sz="2016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8789" y="3073604"/>
            <a:ext cx="526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The World’s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itchFamily="34" charset="-122"/>
              </a:rPr>
              <a:t>Largest Supplier of Smart Energy Solutions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</a:endParaRPr>
          </a:p>
        </p:txBody>
      </p:sp>
      <p:cxnSp>
        <p:nvCxnSpPr>
          <p:cNvPr id="8" name="直接连接符 7"/>
          <p:cNvCxnSpPr>
            <a:cxnSpLocks/>
          </p:cNvCxnSpPr>
          <p:nvPr/>
        </p:nvCxnSpPr>
        <p:spPr>
          <a:xfrm>
            <a:off x="3672805" y="3516058"/>
            <a:ext cx="49685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1F919A7-D71D-4EC4-8101-D111656F1998}"/>
              </a:ext>
            </a:extLst>
          </p:cNvPr>
          <p:cNvSpPr txBox="1"/>
          <p:nvPr/>
        </p:nvSpPr>
        <p:spPr>
          <a:xfrm>
            <a:off x="3816821" y="1240184"/>
            <a:ext cx="372730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14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First - Benefits from the Grid Service</a:t>
            </a:r>
            <a:endParaRPr lang="zh-CN" altLang="en-US" sz="1400" b="1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1C4EA30-D354-4DF7-B4F4-A9957F16702B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84997" name="图片 23">
            <a:extLst>
              <a:ext uri="{FF2B5EF4-FFF2-40B4-BE49-F238E27FC236}">
                <a16:creationId xmlns:a16="http://schemas.microsoft.com/office/drawing/2014/main" id="{2789C5AB-D37D-4B6A-BAB7-1F6939C81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文本框 12">
            <a:extLst>
              <a:ext uri="{FF2B5EF4-FFF2-40B4-BE49-F238E27FC236}">
                <a16:creationId xmlns:a16="http://schemas.microsoft.com/office/drawing/2014/main" id="{FDCC3DA9-3C41-4B57-AC5F-A21FADAB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742" y="1456208"/>
            <a:ext cx="5184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energy into the grid in response to the grid scheduling</a:t>
            </a:r>
            <a:endParaRPr lang="zh-CN" altLang="zh-CN" sz="1400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04F191B-C9E8-4E92-8274-C53A26B61149}"/>
              </a:ext>
            </a:extLst>
          </p:cNvPr>
          <p:cNvSpPr/>
          <p:nvPr/>
        </p:nvSpPr>
        <p:spPr>
          <a:xfrm>
            <a:off x="1116978" y="2015951"/>
            <a:ext cx="9323833" cy="4464224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85000" name="文本框 69">
            <a:extLst>
              <a:ext uri="{FF2B5EF4-FFF2-40B4-BE49-F238E27FC236}">
                <a16:creationId xmlns:a16="http://schemas.microsoft.com/office/drawing/2014/main" id="{F638146A-B6AA-4FEC-9CF6-83440515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60" y="2052386"/>
            <a:ext cx="19793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 i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First Mode</a:t>
            </a:r>
          </a:p>
        </p:txBody>
      </p:sp>
      <p:pic>
        <p:nvPicPr>
          <p:cNvPr id="85001" name="图片 13">
            <a:extLst>
              <a:ext uri="{FF2B5EF4-FFF2-40B4-BE49-F238E27FC236}">
                <a16:creationId xmlns:a16="http://schemas.microsoft.com/office/drawing/2014/main" id="{48E30F50-CD4E-452B-B3EB-AE668297A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03" y="2052385"/>
            <a:ext cx="7475415" cy="43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FA8A229-3584-4BF0-9240-F61837AEBAFA}"/>
              </a:ext>
            </a:extLst>
          </p:cNvPr>
          <p:cNvSpPr txBox="1"/>
          <p:nvPr/>
        </p:nvSpPr>
        <p:spPr>
          <a:xfrm>
            <a:off x="4105081" y="1708174"/>
            <a:ext cx="381588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i="1" kern="1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Benefits: </a:t>
            </a:r>
            <a:r>
              <a:rPr lang="en-US" altLang="zh-CN" sz="14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more profit</a:t>
            </a:r>
            <a:endParaRPr lang="zh-CN" altLang="zh-CN" sz="1400" i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54A7D3-0C21-46CF-BDCD-6C2774FF5CC0}"/>
              </a:ext>
            </a:extLst>
          </p:cNvPr>
          <p:cNvSpPr txBox="1"/>
          <p:nvPr/>
        </p:nvSpPr>
        <p:spPr>
          <a:xfrm>
            <a:off x="808247" y="611906"/>
            <a:ext cx="826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Work Modes – Grid First for grid scheduling 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5320DF5-1449-46AC-A813-54E1D118A417}"/>
              </a:ext>
            </a:extLst>
          </p:cNvPr>
          <p:cNvSpPr/>
          <p:nvPr/>
        </p:nvSpPr>
        <p:spPr>
          <a:xfrm>
            <a:off x="1102" y="0"/>
            <a:ext cx="11519870" cy="64785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>
                  <a:shade val="100000"/>
                  <a:satMod val="115000"/>
                  <a:lumMod val="9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2" tIns="22851" rIns="45702" bIns="22851" anchor="ctr"/>
          <a:lstStyle/>
          <a:p>
            <a:pPr algn="ctr" defTabSz="1151856">
              <a:defRPr/>
            </a:pPr>
            <a:endParaRPr lang="zh-CN" altLang="en-US" sz="4499"/>
          </a:p>
        </p:txBody>
      </p:sp>
      <p:pic>
        <p:nvPicPr>
          <p:cNvPr id="31747" name="图片 3">
            <a:extLst>
              <a:ext uri="{FF2B5EF4-FFF2-40B4-BE49-F238E27FC236}">
                <a16:creationId xmlns:a16="http://schemas.microsoft.com/office/drawing/2014/main" id="{C9A9D0BA-6F91-4B11-8DAB-A3E716C0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" y="3174"/>
            <a:ext cx="11519870" cy="647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11C5409-DC45-4845-B1A7-683840065C51}"/>
              </a:ext>
            </a:extLst>
          </p:cNvPr>
          <p:cNvSpPr/>
          <p:nvPr/>
        </p:nvSpPr>
        <p:spPr>
          <a:xfrm>
            <a:off x="1102" y="-794"/>
            <a:ext cx="11519870" cy="64801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100000">
                <a:schemeClr val="bg1">
                  <a:shade val="100000"/>
                  <a:satMod val="115000"/>
                  <a:lumMod val="9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pic>
        <p:nvPicPr>
          <p:cNvPr id="7171" name="图片 12">
            <a:extLst>
              <a:ext uri="{FF2B5EF4-FFF2-40B4-BE49-F238E27FC236}">
                <a16:creationId xmlns:a16="http://schemas.microsoft.com/office/drawing/2014/main" id="{3943428F-DA61-4ECF-964B-24701D5CA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1"/>
          <a:stretch>
            <a:fillRect/>
          </a:stretch>
        </p:blipFill>
        <p:spPr bwMode="auto">
          <a:xfrm>
            <a:off x="1102" y="794"/>
            <a:ext cx="5723824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AC1EDD-1EE1-4E99-B2E4-32BDE6DF319A}"/>
              </a:ext>
            </a:extLst>
          </p:cNvPr>
          <p:cNvSpPr txBox="1"/>
          <p:nvPr/>
        </p:nvSpPr>
        <p:spPr>
          <a:xfrm>
            <a:off x="6660643" y="1656353"/>
            <a:ext cx="2441694" cy="5846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defRPr/>
            </a:pPr>
            <a:r>
              <a:rPr lang="en-US" altLang="zh-CN" sz="31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zh-CN" altLang="en-US" sz="3199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8A45294-6236-4101-97A6-F431B48A5424}"/>
              </a:ext>
            </a:extLst>
          </p:cNvPr>
          <p:cNvCxnSpPr/>
          <p:nvPr/>
        </p:nvCxnSpPr>
        <p:spPr>
          <a:xfrm>
            <a:off x="6732865" y="2448418"/>
            <a:ext cx="47881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14BFA27-66FD-46C9-B59C-FB63B84C7D3C}"/>
              </a:ext>
            </a:extLst>
          </p:cNvPr>
          <p:cNvSpPr/>
          <p:nvPr/>
        </p:nvSpPr>
        <p:spPr>
          <a:xfrm>
            <a:off x="5724926" y="3276198"/>
            <a:ext cx="90476" cy="1872227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92B8D-511D-4849-9814-BBAB44C17A7A}"/>
              </a:ext>
            </a:extLst>
          </p:cNvPr>
          <p:cNvSpPr txBox="1"/>
          <p:nvPr/>
        </p:nvSpPr>
        <p:spPr>
          <a:xfrm>
            <a:off x="6625133" y="3046219"/>
            <a:ext cx="412292" cy="1774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292D20-B20A-4501-8273-E3D5B8D510A8}"/>
              </a:ext>
            </a:extLst>
          </p:cNvPr>
          <p:cNvSpPr txBox="1"/>
          <p:nvPr/>
        </p:nvSpPr>
        <p:spPr>
          <a:xfrm>
            <a:off x="7256881" y="3046219"/>
            <a:ext cx="2223173" cy="1774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Features</a:t>
            </a:r>
          </a:p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Batteries</a:t>
            </a:r>
          </a:p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Solutions</a:t>
            </a:r>
          </a:p>
          <a:p>
            <a:pPr defTabSz="1151914">
              <a:lnSpc>
                <a:spcPts val="3399"/>
              </a:lnSpc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Mode &amp; Benefits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6B4C054-1F5D-4EA1-99AA-0A521315D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b="15080"/>
          <a:stretch/>
        </p:blipFill>
        <p:spPr>
          <a:xfrm>
            <a:off x="2042021" y="3210108"/>
            <a:ext cx="1872208" cy="19383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572C5B5-4430-4F9F-A5A0-5AFD0FCA148F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10" name="ïŝ1iḓè">
            <a:extLst>
              <a:ext uri="{FF2B5EF4-FFF2-40B4-BE49-F238E27FC236}">
                <a16:creationId xmlns:a16="http://schemas.microsoft.com/office/drawing/2014/main" id="{CFC33CEB-2D0F-4EE4-92E8-EE618C9D99E9}"/>
              </a:ext>
            </a:extLst>
          </p:cNvPr>
          <p:cNvSpPr txBox="1"/>
          <p:nvPr/>
        </p:nvSpPr>
        <p:spPr>
          <a:xfrm>
            <a:off x="864494" y="503783"/>
            <a:ext cx="25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kern="0">
                <a:solidFill>
                  <a:srgbClr val="92D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1152144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Upgraded Features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4CF94FEC-898A-4395-AC5B-74F00712E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285234"/>
              </p:ext>
            </p:extLst>
          </p:nvPr>
        </p:nvGraphicFramePr>
        <p:xfrm>
          <a:off x="305042" y="1162393"/>
          <a:ext cx="10911990" cy="497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953426" imgH="4083087" progId="Excel.Sheet.12">
                  <p:embed/>
                </p:oleObj>
              </mc:Choice>
              <mc:Fallback>
                <p:oleObj name="Worksheet" r:id="rId2" imgW="8953426" imgH="40830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5042" y="1162393"/>
                        <a:ext cx="10911990" cy="4976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8866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7356D3-28AF-4CC0-854D-A6A91E208433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5516C8-E4BB-49B2-ACBE-DCB1CAF36339}"/>
              </a:ext>
            </a:extLst>
          </p:cNvPr>
          <p:cNvSpPr txBox="1"/>
          <p:nvPr/>
        </p:nvSpPr>
        <p:spPr bwMode="auto">
          <a:xfrm>
            <a:off x="4392885" y="2015951"/>
            <a:ext cx="5832648" cy="3678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Features: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 function, 10ms transition 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4kW charge/discharge power 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4kW backup power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AC-coupled function compatible with third-party Inverter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DC/AC ratio, 6kW system with 9kW solar input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13.5A solar input current for high power modules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VPP interface ready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system configuration</a:t>
            </a:r>
          </a:p>
          <a:p>
            <a:pPr marL="228554" indent="-22855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standard set by LCD directly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120325-6C4A-42C8-8EC8-3764684073D4}"/>
              </a:ext>
            </a:extLst>
          </p:cNvPr>
          <p:cNvSpPr txBox="1"/>
          <p:nvPr/>
        </p:nvSpPr>
        <p:spPr>
          <a:xfrm>
            <a:off x="936501" y="5112295"/>
            <a:ext cx="2592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SPH 3000-6000TL BL-UP</a:t>
            </a:r>
            <a:endParaRPr lang="zh-CN" altLang="en-US" dirty="0"/>
          </a:p>
        </p:txBody>
      </p:sp>
      <p:pic>
        <p:nvPicPr>
          <p:cNvPr id="7" name="图片 23">
            <a:extLst>
              <a:ext uri="{FF2B5EF4-FFF2-40B4-BE49-F238E27FC236}">
                <a16:creationId xmlns:a16="http://schemas.microsoft.com/office/drawing/2014/main" id="{A7599428-B7E4-43FC-B888-99027614A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4CEACA-C872-4D51-BAF3-34ABA6EF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b="15080"/>
          <a:stretch/>
        </p:blipFill>
        <p:spPr>
          <a:xfrm>
            <a:off x="720477" y="1871935"/>
            <a:ext cx="3024336" cy="3131127"/>
          </a:xfrm>
          <a:prstGeom prst="rect">
            <a:avLst/>
          </a:prstGeom>
        </p:spPr>
      </p:pic>
      <p:sp>
        <p:nvSpPr>
          <p:cNvPr id="9" name="ïŝ1iḓè">
            <a:extLst>
              <a:ext uri="{FF2B5EF4-FFF2-40B4-BE49-F238E27FC236}">
                <a16:creationId xmlns:a16="http://schemas.microsoft.com/office/drawing/2014/main" id="{A17A5530-1867-4D33-828A-3709B6C9EC01}"/>
              </a:ext>
            </a:extLst>
          </p:cNvPr>
          <p:cNvSpPr txBox="1"/>
          <p:nvPr/>
        </p:nvSpPr>
        <p:spPr>
          <a:xfrm>
            <a:off x="864494" y="503783"/>
            <a:ext cx="25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kern="0">
                <a:solidFill>
                  <a:srgbClr val="92D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1152144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Upgraded Features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2FAE238-D8D3-4DD1-915E-E8C04F48BFEE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C9BFC4B-7847-43C5-9B9D-0156E3455284}"/>
              </a:ext>
            </a:extLst>
          </p:cNvPr>
          <p:cNvSpPr/>
          <p:nvPr/>
        </p:nvSpPr>
        <p:spPr>
          <a:xfrm>
            <a:off x="216421" y="1871935"/>
            <a:ext cx="11232568" cy="3599215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26" name="文本框 10">
            <a:extLst>
              <a:ext uri="{FF2B5EF4-FFF2-40B4-BE49-F238E27FC236}">
                <a16:creationId xmlns:a16="http://schemas.microsoft.com/office/drawing/2014/main" id="{6554DD74-F82A-46D3-AED5-12631B578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621" y="1439887"/>
            <a:ext cx="7040238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92D050"/>
              </a:buClr>
            </a:pPr>
            <a:r>
              <a:rPr lang="en-US" altLang="zh-CN" sz="16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communication ports are available for different application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263A1D-F885-4115-BFDF-581A2DECD8D3}"/>
              </a:ext>
            </a:extLst>
          </p:cNvPr>
          <p:cNvSpPr txBox="1"/>
          <p:nvPr/>
        </p:nvSpPr>
        <p:spPr>
          <a:xfrm>
            <a:off x="808247" y="611906"/>
            <a:ext cx="689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Upgraded Features – Multiple communication ports</a:t>
            </a:r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F876E92-53EC-454E-883E-5A8392476344}"/>
              </a:ext>
            </a:extLst>
          </p:cNvPr>
          <p:cNvGrpSpPr/>
          <p:nvPr/>
        </p:nvGrpSpPr>
        <p:grpSpPr>
          <a:xfrm>
            <a:off x="360437" y="2303983"/>
            <a:ext cx="6120680" cy="2592288"/>
            <a:chOff x="288429" y="2592015"/>
            <a:chExt cx="5904656" cy="24680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6909392-0C30-4EB3-9523-8CB6DB089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29" y="3168079"/>
              <a:ext cx="5904656" cy="1330627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1BBBAE57-C67B-4196-9738-31BF6678F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2885" y="2880047"/>
              <a:ext cx="0" cy="648072"/>
            </a:xfrm>
            <a:prstGeom prst="straightConnector1">
              <a:avLst/>
            </a:prstGeom>
            <a:ln w="28575">
              <a:solidFill>
                <a:srgbClr val="6EB92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6103B520-B8B3-4298-A7C1-59BF1C25BCB3}"/>
                </a:ext>
              </a:extLst>
            </p:cNvPr>
            <p:cNvCxnSpPr>
              <a:cxnSpLocks/>
            </p:cNvCxnSpPr>
            <p:nvPr/>
          </p:nvCxnSpPr>
          <p:spPr>
            <a:xfrm>
              <a:off x="5040957" y="4104183"/>
              <a:ext cx="0" cy="432048"/>
            </a:xfrm>
            <a:prstGeom prst="straightConnector1">
              <a:avLst/>
            </a:prstGeom>
            <a:ln w="28575">
              <a:solidFill>
                <a:srgbClr val="6EB92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3B6F4B8-BC7E-4FE4-9DDD-507CB443FD08}"/>
                </a:ext>
              </a:extLst>
            </p:cNvPr>
            <p:cNvSpPr txBox="1"/>
            <p:nvPr/>
          </p:nvSpPr>
          <p:spPr>
            <a:xfrm>
              <a:off x="3528789" y="2592015"/>
              <a:ext cx="19442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6EB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Meter1/</a:t>
              </a:r>
              <a:r>
                <a:rPr lang="en-US" altLang="zh-CN" sz="1400" dirty="0" err="1">
                  <a:solidFill>
                    <a:srgbClr val="6EB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ShineMaster</a:t>
              </a:r>
              <a:endParaRPr lang="zh-CN" altLang="en-US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31321F7-ACE9-4381-8BB1-0F44C381C99E}"/>
                </a:ext>
              </a:extLst>
            </p:cNvPr>
            <p:cNvSpPr txBox="1"/>
            <p:nvPr/>
          </p:nvSpPr>
          <p:spPr>
            <a:xfrm>
              <a:off x="4536901" y="2880047"/>
              <a:ext cx="7920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6EB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Meter2</a:t>
              </a:r>
              <a:endParaRPr lang="zh-CN" altLang="en-US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48AD480-5A6D-4D0A-8382-0FC7C50C0229}"/>
                </a:ext>
              </a:extLst>
            </p:cNvPr>
            <p:cNvSpPr txBox="1"/>
            <p:nvPr/>
          </p:nvSpPr>
          <p:spPr>
            <a:xfrm>
              <a:off x="4320877" y="4752255"/>
              <a:ext cx="12241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 err="1">
                  <a:solidFill>
                    <a:srgbClr val="6EB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ShineMaster</a:t>
              </a:r>
              <a:endParaRPr lang="zh-CN" altLang="en-US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52D7E5B-2938-4371-B853-432D7C4D095A}"/>
                </a:ext>
              </a:extLst>
            </p:cNvPr>
            <p:cNvSpPr txBox="1"/>
            <p:nvPr/>
          </p:nvSpPr>
          <p:spPr>
            <a:xfrm>
              <a:off x="4896941" y="4536231"/>
              <a:ext cx="6480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6EB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VPP</a:t>
              </a:r>
              <a:endParaRPr lang="zh-CN" altLang="en-US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D543ACF7-7437-4651-8C4E-73B6844CC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33" y="3168079"/>
              <a:ext cx="0" cy="360040"/>
            </a:xfrm>
            <a:prstGeom prst="straightConnector1">
              <a:avLst/>
            </a:prstGeom>
            <a:ln w="28575">
              <a:solidFill>
                <a:srgbClr val="6EB92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3AD41316-B4E1-4819-845A-55CB9A8A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824933" y="4104183"/>
              <a:ext cx="0" cy="648072"/>
            </a:xfrm>
            <a:prstGeom prst="straightConnector1">
              <a:avLst/>
            </a:prstGeom>
            <a:ln w="28575">
              <a:solidFill>
                <a:srgbClr val="6EB92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C6E93E9-C290-465D-AE4A-15AD8FC0A451}"/>
                </a:ext>
              </a:extLst>
            </p:cNvPr>
            <p:cNvSpPr/>
            <p:nvPr/>
          </p:nvSpPr>
          <p:spPr>
            <a:xfrm>
              <a:off x="4104853" y="3456111"/>
              <a:ext cx="1656184" cy="936104"/>
            </a:xfrm>
            <a:prstGeom prst="rect">
              <a:avLst/>
            </a:prstGeom>
            <a:noFill/>
            <a:ln>
              <a:solidFill>
                <a:srgbClr val="6EB92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0F910CE-8F2D-44FC-B916-F1F58B665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189" y="2447999"/>
            <a:ext cx="762000" cy="6191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2F8F57A-AA8A-435E-A9AC-9714C8B34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189" y="3240087"/>
            <a:ext cx="638175" cy="647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12EF20-A552-468F-A62D-BC4957199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189" y="4104183"/>
            <a:ext cx="619125" cy="6477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8DC9D75-EA8D-48FE-922D-97CDB9E5F586}"/>
              </a:ext>
            </a:extLst>
          </p:cNvPr>
          <p:cNvSpPr txBox="1"/>
          <p:nvPr/>
        </p:nvSpPr>
        <p:spPr>
          <a:xfrm>
            <a:off x="7777261" y="4320208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VPP application</a:t>
            </a:r>
            <a:endParaRPr lang="zh-CN" altLang="en-US" sz="1400" dirty="0">
              <a:solidFill>
                <a:srgbClr val="6EB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4518218-CC3D-4188-9DF6-3B6B35446A35}"/>
              </a:ext>
            </a:extLst>
          </p:cNvPr>
          <p:cNvSpPr txBox="1"/>
          <p:nvPr/>
        </p:nvSpPr>
        <p:spPr>
          <a:xfrm>
            <a:off x="7705253" y="2592015"/>
            <a:ext cx="244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400" dirty="0">
              <a:solidFill>
                <a:srgbClr val="6EB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A679773-6E53-4E08-967D-481366883191}"/>
              </a:ext>
            </a:extLst>
          </p:cNvPr>
          <p:cNvSpPr txBox="1"/>
          <p:nvPr/>
        </p:nvSpPr>
        <p:spPr>
          <a:xfrm>
            <a:off x="7705253" y="2592016"/>
            <a:ext cx="2160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AC-Coupled application</a:t>
            </a:r>
            <a:endParaRPr lang="zh-CN" altLang="en-US" sz="1400" dirty="0">
              <a:solidFill>
                <a:srgbClr val="6EB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AD2B185-CAA5-4096-963D-86BA4C61D180}"/>
              </a:ext>
            </a:extLst>
          </p:cNvPr>
          <p:cNvSpPr txBox="1"/>
          <p:nvPr/>
        </p:nvSpPr>
        <p:spPr>
          <a:xfrm>
            <a:off x="7705253" y="3456111"/>
            <a:ext cx="3096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6EB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storage inverter in parallel</a:t>
            </a:r>
            <a:endParaRPr lang="zh-CN" altLang="en-US" sz="1400" dirty="0">
              <a:solidFill>
                <a:srgbClr val="6EB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61CD090-C728-4740-AA60-E9FE0D794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23" y="3092565"/>
            <a:ext cx="1364938" cy="985508"/>
          </a:xfrm>
          <a:prstGeom prst="rect">
            <a:avLst/>
          </a:prstGeom>
        </p:spPr>
      </p:pic>
      <p:cxnSp>
        <p:nvCxnSpPr>
          <p:cNvPr id="55" name="直接连接符 8"/>
          <p:cNvCxnSpPr/>
          <p:nvPr/>
        </p:nvCxnSpPr>
        <p:spPr>
          <a:xfrm flipH="1">
            <a:off x="5549745" y="2499481"/>
            <a:ext cx="2907" cy="2557581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C:\Users\Administrator\Desktop\新版单页画册\产品图片\RF-1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3" y="2818922"/>
            <a:ext cx="1788245" cy="12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48469" y="3971050"/>
            <a:ext cx="22833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1260" dirty="0" err="1">
                <a:latin typeface="Arial" panose="020B0604020202020204" pitchFamily="34" charset="0"/>
                <a:cs typeface="Arial" panose="020B0604020202020204" pitchFamily="34" charset="0"/>
              </a:rPr>
              <a:t>ShineWiFi</a:t>
            </a:r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-X/GPRS-X</a:t>
            </a:r>
            <a:endParaRPr lang="zh-CN" altLang="en-US" sz="12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3508" y="3987352"/>
            <a:ext cx="126004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60" dirty="0" err="1">
                <a:latin typeface="Arial" panose="020B0604020202020204" pitchFamily="34" charset="0"/>
                <a:cs typeface="Arial" panose="020B0604020202020204" pitchFamily="34" charset="0"/>
              </a:rPr>
              <a:t>ShineLink</a:t>
            </a:r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endParaRPr lang="zh-CN" altLang="en-US" sz="12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41529" y="4204007"/>
            <a:ext cx="14909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ShinePhone APP</a:t>
            </a:r>
            <a:endParaRPr lang="zh-CN" altLang="en-US" sz="12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67746" y="4205144"/>
            <a:ext cx="21660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ShineServer / OSS system</a:t>
            </a:r>
            <a:endParaRPr lang="zh-CN" altLang="en-US" sz="12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2" descr="C:\Users\Administrator\Desktop\新版单页画册\产品图片\RF-1(1).png">
            <a:extLst>
              <a:ext uri="{FF2B5EF4-FFF2-40B4-BE49-F238E27FC236}">
                <a16:creationId xmlns:a16="http://schemas.microsoft.com/office/drawing/2014/main" id="{44143F98-87A9-414A-9897-24532E14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3591">
            <a:off x="3528315" y="3157513"/>
            <a:ext cx="1317033" cy="9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52">
            <a:extLst>
              <a:ext uri="{FF2B5EF4-FFF2-40B4-BE49-F238E27FC236}">
                <a16:creationId xmlns:a16="http://schemas.microsoft.com/office/drawing/2014/main" id="{A4C9AE6F-149E-4949-82AF-DB5FF89E3D1B}"/>
              </a:ext>
            </a:extLst>
          </p:cNvPr>
          <p:cNvSpPr txBox="1"/>
          <p:nvPr/>
        </p:nvSpPr>
        <p:spPr>
          <a:xfrm>
            <a:off x="6571447" y="4949109"/>
            <a:ext cx="38614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 OSS system is a</a:t>
            </a:r>
            <a:r>
              <a:rPr lang="zh-CN" altLang="en-US" sz="1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60" dirty="0">
                <a:latin typeface="Arial" panose="020B0604020202020204" pitchFamily="34" charset="0"/>
                <a:cs typeface="Arial" panose="020B0604020202020204" pitchFamily="34" charset="0"/>
              </a:rPr>
              <a:t>Smart management and service  platform special for installers</a:t>
            </a:r>
            <a:endParaRPr lang="zh-CN" altLang="en-US" sz="12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33FB7BA-6418-4280-98D1-223C1564D594}"/>
              </a:ext>
            </a:extLst>
          </p:cNvPr>
          <p:cNvSpPr/>
          <p:nvPr/>
        </p:nvSpPr>
        <p:spPr>
          <a:xfrm>
            <a:off x="865390" y="990478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55EA0D3-19CC-4CDB-A276-ED0494E8DAF9}"/>
              </a:ext>
            </a:extLst>
          </p:cNvPr>
          <p:cNvSpPr txBox="1"/>
          <p:nvPr/>
        </p:nvSpPr>
        <p:spPr>
          <a:xfrm>
            <a:off x="808246" y="611906"/>
            <a:ext cx="7905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152144">
              <a:defRPr sz="2000" b="1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Upgraded Features – Support X series monitoring platform</a:t>
            </a:r>
            <a:endParaRPr lang="zh-CN" altLang="en-US" dirty="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06550EB-6839-45F7-8498-44AA48DE8A82}"/>
              </a:ext>
            </a:extLst>
          </p:cNvPr>
          <p:cNvSpPr/>
          <p:nvPr/>
        </p:nvSpPr>
        <p:spPr>
          <a:xfrm>
            <a:off x="216421" y="2087959"/>
            <a:ext cx="11232568" cy="3384376"/>
          </a:xfrm>
          <a:prstGeom prst="roundRect">
            <a:avLst/>
          </a:prstGeom>
          <a:noFill/>
          <a:ln>
            <a:solidFill>
              <a:srgbClr val="6EB92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900"/>
          </a:p>
        </p:txBody>
      </p:sp>
      <p:sp>
        <p:nvSpPr>
          <p:cNvPr id="22" name="文本框 10">
            <a:extLst>
              <a:ext uri="{FF2B5EF4-FFF2-40B4-BE49-F238E27FC236}">
                <a16:creationId xmlns:a16="http://schemas.microsoft.com/office/drawing/2014/main" id="{9FF7B3A0-3CEB-4B33-A7E1-27DE0155C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25" y="1727919"/>
            <a:ext cx="5761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92D050"/>
              </a:buClr>
            </a:pPr>
            <a:r>
              <a:rPr lang="en-US" altLang="zh-CN" sz="1600" b="1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–X series monitoring platform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1185735-7C5E-41ED-9A5E-FD218ED72D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65" b="4383"/>
          <a:stretch/>
        </p:blipFill>
        <p:spPr bwMode="auto">
          <a:xfrm>
            <a:off x="6049069" y="2868163"/>
            <a:ext cx="648072" cy="121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EA6E664-6031-436F-9565-1C6FC2E69D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47"/>
          <a:stretch/>
        </p:blipFill>
        <p:spPr bwMode="auto">
          <a:xfrm>
            <a:off x="6841157" y="2865457"/>
            <a:ext cx="648072" cy="123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FD332740-855D-447B-BAD6-CEA780F9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49" y="3096071"/>
            <a:ext cx="213192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336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图片 23">
            <a:extLst>
              <a:ext uri="{FF2B5EF4-FFF2-40B4-BE49-F238E27FC236}">
                <a16:creationId xmlns:a16="http://schemas.microsoft.com/office/drawing/2014/main" id="{68BBD06F-893B-4586-8C33-8932515C3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A76E58-619C-4CEE-9BDB-699D4A1E3F95}"/>
              </a:ext>
            </a:extLst>
          </p:cNvPr>
          <p:cNvSpPr/>
          <p:nvPr/>
        </p:nvSpPr>
        <p:spPr>
          <a:xfrm>
            <a:off x="865390" y="918256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grpSp>
        <p:nvGrpSpPr>
          <p:cNvPr id="40966" name="组合 4">
            <a:extLst>
              <a:ext uri="{FF2B5EF4-FFF2-40B4-BE49-F238E27FC236}">
                <a16:creationId xmlns:a16="http://schemas.microsoft.com/office/drawing/2014/main" id="{2B58C75E-2A1B-455D-B089-5E55C8CE230A}"/>
              </a:ext>
            </a:extLst>
          </p:cNvPr>
          <p:cNvGrpSpPr>
            <a:grpSpLocks/>
          </p:cNvGrpSpPr>
          <p:nvPr/>
        </p:nvGrpSpPr>
        <p:grpSpPr bwMode="auto">
          <a:xfrm>
            <a:off x="5847826" y="2735721"/>
            <a:ext cx="5600923" cy="2253657"/>
            <a:chOff x="11695037" y="5040809"/>
            <a:chExt cx="11202230" cy="45073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49E405D-8F48-4413-8159-8208E5475E49}"/>
                </a:ext>
              </a:extLst>
            </p:cNvPr>
            <p:cNvSpPr/>
            <p:nvPr/>
          </p:nvSpPr>
          <p:spPr>
            <a:xfrm>
              <a:off x="11695037" y="5040809"/>
              <a:ext cx="6875324" cy="6771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ARK Low Voltage Battery System</a:t>
              </a:r>
              <a:endParaRPr lang="zh-CN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DA8120A-44F4-41FA-9CFF-92F1A22D71D6}"/>
                </a:ext>
              </a:extLst>
            </p:cNvPr>
            <p:cNvSpPr txBox="1"/>
            <p:nvPr/>
          </p:nvSpPr>
          <p:spPr>
            <a:xfrm>
              <a:off x="11809559" y="5761456"/>
              <a:ext cx="11087708" cy="3786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IP65, 2.56kWh / Module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Flexible capacity : 2.56kWh ~ 25.6kWh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Excellent safety of cobalt free LiFePO4 battery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Easy installation with modular and stacked design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Remote firmware upgrade</a:t>
              </a:r>
            </a:p>
          </p:txBody>
        </p:sp>
      </p:grpSp>
      <p:pic>
        <p:nvPicPr>
          <p:cNvPr id="40967" name="图片 9">
            <a:extLst>
              <a:ext uri="{FF2B5EF4-FFF2-40B4-BE49-F238E27FC236}">
                <a16:creationId xmlns:a16="http://schemas.microsoft.com/office/drawing/2014/main" id="{B40C866B-90D8-4A77-820B-FA2A7EA5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044" y="1548416"/>
            <a:ext cx="3595247" cy="429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文本框 10">
            <a:extLst>
              <a:ext uri="{FF2B5EF4-FFF2-40B4-BE49-F238E27FC236}">
                <a16:creationId xmlns:a16="http://schemas.microsoft.com/office/drawing/2014/main" id="{2AFF20DC-FFBF-4E0F-A589-656725A43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6" y="2988102"/>
            <a:ext cx="1440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92D050"/>
              </a:buClr>
            </a:pPr>
            <a:r>
              <a:rPr lang="en-US" altLang="zh-CN" sz="1400" i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Module</a:t>
            </a:r>
          </a:p>
          <a:p>
            <a:pPr>
              <a:buClr>
                <a:srgbClr val="92D050"/>
              </a:buClr>
            </a:pPr>
            <a:r>
              <a:rPr lang="en-US" altLang="zh-CN" sz="1400" i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 2.5L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E75E675-3BB1-4572-B301-A02024CCDC05}"/>
              </a:ext>
            </a:extLst>
          </p:cNvPr>
          <p:cNvCxnSpPr/>
          <p:nvPr/>
        </p:nvCxnSpPr>
        <p:spPr bwMode="auto">
          <a:xfrm flipH="1">
            <a:off x="1477296" y="3240484"/>
            <a:ext cx="503970" cy="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ïŝ1iḓè">
            <a:extLst>
              <a:ext uri="{FF2B5EF4-FFF2-40B4-BE49-F238E27FC236}">
                <a16:creationId xmlns:a16="http://schemas.microsoft.com/office/drawing/2014/main" id="{157CD6B5-3B47-4159-991F-4981BB5C1000}"/>
              </a:ext>
            </a:extLst>
          </p:cNvPr>
          <p:cNvSpPr txBox="1"/>
          <p:nvPr/>
        </p:nvSpPr>
        <p:spPr>
          <a:xfrm>
            <a:off x="864494" y="503783"/>
            <a:ext cx="655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kern="0">
                <a:solidFill>
                  <a:srgbClr val="92D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1152144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Compatible Battery – ARK 2.56L modular battery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图片 23">
            <a:extLst>
              <a:ext uri="{FF2B5EF4-FFF2-40B4-BE49-F238E27FC236}">
                <a16:creationId xmlns:a16="http://schemas.microsoft.com/office/drawing/2014/main" id="{635222D8-B760-445A-942A-12AC84A41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1" y="-1"/>
            <a:ext cx="2230958" cy="8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4DF5C1E-9197-4AFC-8143-372EB5EC1614}"/>
              </a:ext>
            </a:extLst>
          </p:cNvPr>
          <p:cNvSpPr/>
          <p:nvPr/>
        </p:nvSpPr>
        <p:spPr>
          <a:xfrm>
            <a:off x="865390" y="918256"/>
            <a:ext cx="539684" cy="89683"/>
          </a:xfrm>
          <a:prstGeom prst="rect">
            <a:avLst/>
          </a:prstGeom>
          <a:solidFill>
            <a:srgbClr val="6EB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51914">
              <a:defRPr/>
            </a:pPr>
            <a:endParaRPr lang="zh-CN" altLang="en-US" sz="900"/>
          </a:p>
        </p:txBody>
      </p:sp>
      <p:grpSp>
        <p:nvGrpSpPr>
          <p:cNvPr id="43014" name="组合 4">
            <a:extLst>
              <a:ext uri="{FF2B5EF4-FFF2-40B4-BE49-F238E27FC236}">
                <a16:creationId xmlns:a16="http://schemas.microsoft.com/office/drawing/2014/main" id="{4E757567-B3C7-4A55-BA9A-F4E9F3C0CF42}"/>
              </a:ext>
            </a:extLst>
          </p:cNvPr>
          <p:cNvGrpSpPr>
            <a:grpSpLocks/>
          </p:cNvGrpSpPr>
          <p:nvPr/>
        </p:nvGrpSpPr>
        <p:grpSpPr bwMode="auto">
          <a:xfrm>
            <a:off x="6193085" y="2736031"/>
            <a:ext cx="5600923" cy="2253657"/>
            <a:chOff x="11695037" y="5040809"/>
            <a:chExt cx="11202230" cy="45073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55D0D6-EE2E-4BDB-8624-97682F95C577}"/>
                </a:ext>
              </a:extLst>
            </p:cNvPr>
            <p:cNvSpPr/>
            <p:nvPr/>
          </p:nvSpPr>
          <p:spPr>
            <a:xfrm>
              <a:off x="11695037" y="5040809"/>
              <a:ext cx="6875324" cy="6771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ARK Low Voltage Battery System</a:t>
              </a:r>
              <a:endParaRPr lang="zh-CN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03CE218-A304-4491-83B2-73C64D4C447F}"/>
                </a:ext>
              </a:extLst>
            </p:cNvPr>
            <p:cNvSpPr txBox="1"/>
            <p:nvPr/>
          </p:nvSpPr>
          <p:spPr>
            <a:xfrm>
              <a:off x="11809559" y="5761456"/>
              <a:ext cx="11087708" cy="3786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IP20, 5.12kWh / Module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Flexible capacity : 5.12kWh ~ 51.2kWh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Excellent safety of cobalt free LiFePO4 battery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Modular stacked design without cable connection</a:t>
              </a:r>
            </a:p>
            <a:p>
              <a:pPr marL="228554" indent="-228554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Remote firmware upgrade</a:t>
              </a:r>
            </a:p>
          </p:txBody>
        </p:sp>
      </p:grpSp>
      <p:pic>
        <p:nvPicPr>
          <p:cNvPr id="43015" name="图片 4">
            <a:extLst>
              <a:ext uri="{FF2B5EF4-FFF2-40B4-BE49-F238E27FC236}">
                <a16:creationId xmlns:a16="http://schemas.microsoft.com/office/drawing/2014/main" id="{A75E8EAE-6C54-4358-B17F-9E7CD201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8" y="1440479"/>
            <a:ext cx="6377000" cy="536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075B660-C96E-47A7-8BCA-BA80C65B2392}"/>
              </a:ext>
            </a:extLst>
          </p:cNvPr>
          <p:cNvCxnSpPr/>
          <p:nvPr/>
        </p:nvCxnSpPr>
        <p:spPr bwMode="auto">
          <a:xfrm flipH="1">
            <a:off x="1356661" y="3734929"/>
            <a:ext cx="503970" cy="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7" name="文本框 13">
            <a:extLst>
              <a:ext uri="{FF2B5EF4-FFF2-40B4-BE49-F238E27FC236}">
                <a16:creationId xmlns:a16="http://schemas.microsoft.com/office/drawing/2014/main" id="{3FFA212A-FB81-409A-8CC4-023FC49DC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613" y="3483342"/>
            <a:ext cx="1439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92D050"/>
              </a:buClr>
            </a:pPr>
            <a:r>
              <a:rPr lang="en-US" altLang="zh-CN" sz="1400" i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Module</a:t>
            </a:r>
          </a:p>
          <a:p>
            <a:pPr>
              <a:buClr>
                <a:srgbClr val="92D050"/>
              </a:buClr>
            </a:pPr>
            <a:r>
              <a:rPr lang="en-US" altLang="zh-CN" sz="1400" i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 5.1L</a:t>
            </a:r>
          </a:p>
        </p:txBody>
      </p:sp>
      <p:sp>
        <p:nvSpPr>
          <p:cNvPr id="14" name="ïŝ1iḓè">
            <a:extLst>
              <a:ext uri="{FF2B5EF4-FFF2-40B4-BE49-F238E27FC236}">
                <a16:creationId xmlns:a16="http://schemas.microsoft.com/office/drawing/2014/main" id="{D8A46B39-7357-44EA-81A8-A4B77A2AF427}"/>
              </a:ext>
            </a:extLst>
          </p:cNvPr>
          <p:cNvSpPr txBox="1"/>
          <p:nvPr/>
        </p:nvSpPr>
        <p:spPr>
          <a:xfrm>
            <a:off x="864494" y="503783"/>
            <a:ext cx="597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kern="0">
                <a:solidFill>
                  <a:srgbClr val="92D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1152144"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Compatible Battery – ARK 5.1L modular battery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3707</TotalTime>
  <Words>984</Words>
  <Application>Microsoft Office PowerPoint</Application>
  <PresentationFormat>自定义</PresentationFormat>
  <Paragraphs>157</Paragraphs>
  <Slides>21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主题​​</vt:lpstr>
      <vt:lpstr>Worksheet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Iverson</cp:lastModifiedBy>
  <cp:revision>306</cp:revision>
  <cp:lastPrinted>2020-07-16T06:40:42Z</cp:lastPrinted>
  <dcterms:created xsi:type="dcterms:W3CDTF">2020-06-09T01:27:46Z</dcterms:created>
  <dcterms:modified xsi:type="dcterms:W3CDTF">2021-06-24T08:18:20Z</dcterms:modified>
</cp:coreProperties>
</file>